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7" r:id="rId2"/>
    <p:sldId id="258" r:id="rId3"/>
    <p:sldId id="259" r:id="rId4"/>
    <p:sldId id="260" r:id="rId5"/>
    <p:sldId id="261" r:id="rId6"/>
    <p:sldId id="345" r:id="rId7"/>
    <p:sldId id="343" r:id="rId8"/>
    <p:sldId id="346" r:id="rId9"/>
    <p:sldId id="1662" r:id="rId10"/>
    <p:sldId id="347" r:id="rId11"/>
    <p:sldId id="1676" r:id="rId12"/>
    <p:sldId id="354" r:id="rId13"/>
    <p:sldId id="1673" r:id="rId14"/>
    <p:sldId id="1663" r:id="rId15"/>
    <p:sldId id="364" r:id="rId16"/>
    <p:sldId id="1665" r:id="rId17"/>
    <p:sldId id="1666" r:id="rId18"/>
    <p:sldId id="1668" r:id="rId19"/>
    <p:sldId id="355" r:id="rId20"/>
    <p:sldId id="356" r:id="rId21"/>
    <p:sldId id="358" r:id="rId22"/>
    <p:sldId id="359" r:id="rId23"/>
    <p:sldId id="357" r:id="rId24"/>
    <p:sldId id="360" r:id="rId25"/>
    <p:sldId id="361" r:id="rId26"/>
    <p:sldId id="362" r:id="rId27"/>
    <p:sldId id="1675" r:id="rId28"/>
    <p:sldId id="363" r:id="rId29"/>
    <p:sldId id="349" r:id="rId30"/>
    <p:sldId id="1677" r:id="rId31"/>
    <p:sldId id="1759" r:id="rId32"/>
    <p:sldId id="1761" r:id="rId33"/>
    <p:sldId id="452" r:id="rId34"/>
    <p:sldId id="1624" r:id="rId35"/>
    <p:sldId id="1655" r:id="rId36"/>
    <p:sldId id="1625" r:id="rId37"/>
    <p:sldId id="1650" r:id="rId38"/>
    <p:sldId id="1657" r:id="rId39"/>
    <p:sldId id="1630" r:id="rId40"/>
    <p:sldId id="1659" r:id="rId41"/>
    <p:sldId id="1633" r:id="rId42"/>
    <p:sldId id="376" r:id="rId43"/>
    <p:sldId id="1693" r:id="rId44"/>
    <p:sldId id="1596" r:id="rId45"/>
    <p:sldId id="394" r:id="rId46"/>
    <p:sldId id="1597" r:id="rId47"/>
    <p:sldId id="396" r:id="rId48"/>
    <p:sldId id="1710" r:id="rId49"/>
    <p:sldId id="1711" r:id="rId50"/>
    <p:sldId id="1712" r:id="rId51"/>
    <p:sldId id="1713" r:id="rId52"/>
    <p:sldId id="1715" r:id="rId53"/>
    <p:sldId id="1760" r:id="rId54"/>
    <p:sldId id="1716" r:id="rId55"/>
    <p:sldId id="1728" r:id="rId56"/>
    <p:sldId id="1684"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D9EC"/>
    <a:srgbClr val="68174B"/>
    <a:srgbClr val="9D68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39" autoAdjust="0"/>
    <p:restoredTop sz="85369" autoAdjust="0"/>
  </p:normalViewPr>
  <p:slideViewPr>
    <p:cSldViewPr snapToGrid="0">
      <p:cViewPr varScale="1">
        <p:scale>
          <a:sx n="80" d="100"/>
          <a:sy n="80" d="100"/>
        </p:scale>
        <p:origin x="66" y="132"/>
      </p:cViewPr>
      <p:guideLst/>
    </p:cSldViewPr>
  </p:slideViewPr>
  <p:outlineViewPr>
    <p:cViewPr>
      <p:scale>
        <a:sx n="33" d="100"/>
        <a:sy n="33" d="100"/>
      </p:scale>
      <p:origin x="0" y="-10544"/>
    </p:cViewPr>
  </p:outlineViewPr>
  <p:notesTextViewPr>
    <p:cViewPr>
      <p:scale>
        <a:sx n="1" d="1"/>
        <a:sy n="1" d="1"/>
      </p:scale>
      <p:origin x="0" y="0"/>
    </p:cViewPr>
  </p:notesTextViewPr>
  <p:sorterViewPr>
    <p:cViewPr>
      <p:scale>
        <a:sx n="100" d="100"/>
        <a:sy n="100" d="100"/>
      </p:scale>
      <p:origin x="0" y="-346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702E2-D6BB-4175-A439-9B8601A4F7AD}" type="datetimeFigureOut">
              <a:rPr lang="zh-CN" altLang="en-US" smtClean="0"/>
              <a:t>2023/10/23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41E2B-3AFB-40B6-B1C5-D67DB1ABEFEB}" type="slidenum">
              <a:rPr lang="zh-CN" altLang="en-US" smtClean="0"/>
              <a:t>‹#›</a:t>
            </a:fld>
            <a:endParaRPr lang="zh-CN" altLang="en-US"/>
          </a:p>
        </p:txBody>
      </p:sp>
    </p:spTree>
    <p:extLst>
      <p:ext uri="{BB962C8B-B14F-4D97-AF65-F5344CB8AC3E}">
        <p14:creationId xmlns:p14="http://schemas.microsoft.com/office/powerpoint/2010/main" val="2322306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B7F3DCC1-5B2F-429C-9171-7E8B182A8D91}" type="slidenum">
              <a:rPr lang="zh-CN" altLang="en-US" smtClean="0"/>
              <a:t>1</a:t>
            </a:fld>
            <a:endParaRPr lang="zh-CN" altLang="en-US"/>
          </a:p>
        </p:txBody>
      </p:sp>
    </p:spTree>
    <p:extLst>
      <p:ext uri="{BB962C8B-B14F-4D97-AF65-F5344CB8AC3E}">
        <p14:creationId xmlns:p14="http://schemas.microsoft.com/office/powerpoint/2010/main" val="85980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E41E2B-3AFB-40B6-B1C5-D67DB1ABEFEB}" type="slidenum">
              <a:rPr lang="zh-CN" altLang="en-US" smtClean="0"/>
              <a:t>7</a:t>
            </a:fld>
            <a:endParaRPr lang="zh-CN" altLang="en-US"/>
          </a:p>
        </p:txBody>
      </p:sp>
    </p:spTree>
    <p:extLst>
      <p:ext uri="{BB962C8B-B14F-4D97-AF65-F5344CB8AC3E}">
        <p14:creationId xmlns:p14="http://schemas.microsoft.com/office/powerpoint/2010/main" val="758298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E41E2B-3AFB-40B6-B1C5-D67DB1ABEFEB}" type="slidenum">
              <a:rPr lang="zh-CN" altLang="en-US" smtClean="0"/>
              <a:t>11</a:t>
            </a:fld>
            <a:endParaRPr lang="zh-CN" altLang="en-US"/>
          </a:p>
        </p:txBody>
      </p:sp>
    </p:spTree>
    <p:extLst>
      <p:ext uri="{BB962C8B-B14F-4D97-AF65-F5344CB8AC3E}">
        <p14:creationId xmlns:p14="http://schemas.microsoft.com/office/powerpoint/2010/main" val="3530984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E41E2B-3AFB-40B6-B1C5-D67DB1ABEFEB}" type="slidenum">
              <a:rPr lang="zh-CN" altLang="en-US" smtClean="0"/>
              <a:t>12</a:t>
            </a:fld>
            <a:endParaRPr lang="zh-CN" altLang="en-US"/>
          </a:p>
        </p:txBody>
      </p:sp>
    </p:spTree>
    <p:extLst>
      <p:ext uri="{BB962C8B-B14F-4D97-AF65-F5344CB8AC3E}">
        <p14:creationId xmlns:p14="http://schemas.microsoft.com/office/powerpoint/2010/main" val="597404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E41E2B-3AFB-40B6-B1C5-D67DB1ABEFEB}" type="slidenum">
              <a:rPr lang="zh-CN" altLang="en-US" smtClean="0"/>
              <a:t>33</a:t>
            </a:fld>
            <a:endParaRPr lang="zh-CN" altLang="en-US"/>
          </a:p>
        </p:txBody>
      </p:sp>
    </p:spTree>
    <p:extLst>
      <p:ext uri="{BB962C8B-B14F-4D97-AF65-F5344CB8AC3E}">
        <p14:creationId xmlns:p14="http://schemas.microsoft.com/office/powerpoint/2010/main" val="4047626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a:extLst>
              <a:ext uri="{FF2B5EF4-FFF2-40B4-BE49-F238E27FC236}">
                <a16:creationId xmlns:a16="http://schemas.microsoft.com/office/drawing/2014/main" id="{03D77677-52C1-C45A-66BA-B589C4AA50B5}"/>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35171" name="备注占位符 2">
            <a:extLst>
              <a:ext uri="{FF2B5EF4-FFF2-40B4-BE49-F238E27FC236}">
                <a16:creationId xmlns:a16="http://schemas.microsoft.com/office/drawing/2014/main" id="{F2E583B6-6C88-D311-7103-F848645CC78A}"/>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35172" name="灯片编号占位符 3">
            <a:extLst>
              <a:ext uri="{FF2B5EF4-FFF2-40B4-BE49-F238E27FC236}">
                <a16:creationId xmlns:a16="http://schemas.microsoft.com/office/drawing/2014/main" id="{ABA8414C-5246-D6C4-BD6E-985B24BB0A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0" hangingPunct="0"/>
            <a:fld id="{07C15536-FC8D-453D-8542-C636A7CB8897}" type="slidenum">
              <a:rPr altLang="en-US"/>
              <a:pPr eaLnBrk="0" hangingPunct="0"/>
              <a:t>39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a:extLst>
              <a:ext uri="{FF2B5EF4-FFF2-40B4-BE49-F238E27FC236}">
                <a16:creationId xmlns:a16="http://schemas.microsoft.com/office/drawing/2014/main" id="{E7FA2714-2245-F076-6B38-C2A42C2C4A29}"/>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备注占位符 2">
            <a:extLst>
              <a:ext uri="{FF2B5EF4-FFF2-40B4-BE49-F238E27FC236}">
                <a16:creationId xmlns:a16="http://schemas.microsoft.com/office/drawing/2014/main" id="{DB387F92-E01D-BBF0-3B3A-25E79F5A08B7}"/>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37220" name="灯片编号占位符 3">
            <a:extLst>
              <a:ext uri="{FF2B5EF4-FFF2-40B4-BE49-F238E27FC236}">
                <a16:creationId xmlns:a16="http://schemas.microsoft.com/office/drawing/2014/main" id="{B0B0A751-A14D-730B-4280-E12401A95B7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0" hangingPunct="0"/>
            <a:fld id="{76B1D76C-4722-4C00-9F3C-79B89385CF54}" type="slidenum">
              <a:rPr altLang="en-US">
                <a:solidFill>
                  <a:srgbClr val="000000"/>
                </a:solidFill>
              </a:rPr>
              <a:pPr eaLnBrk="0" hangingPunct="0"/>
              <a:t>40</a:t>
            </a:fld>
            <a:endParaRPr lang="zh-CN" altLang="en-US">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a:extLst>
              <a:ext uri="{FF2B5EF4-FFF2-40B4-BE49-F238E27FC236}">
                <a16:creationId xmlns:a16="http://schemas.microsoft.com/office/drawing/2014/main" id="{F2BD4B93-219A-28AB-C964-BC826B51019B}"/>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36195" name="备注占位符 2">
            <a:extLst>
              <a:ext uri="{FF2B5EF4-FFF2-40B4-BE49-F238E27FC236}">
                <a16:creationId xmlns:a16="http://schemas.microsoft.com/office/drawing/2014/main" id="{737CF803-20AA-D12D-CC2D-34A2B2E2B63B}"/>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36196" name="灯片编号占位符 3">
            <a:extLst>
              <a:ext uri="{FF2B5EF4-FFF2-40B4-BE49-F238E27FC236}">
                <a16:creationId xmlns:a16="http://schemas.microsoft.com/office/drawing/2014/main" id="{5A48E93B-40CE-C51D-4B40-A522F1359D7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0" hangingPunct="0"/>
            <a:fld id="{68CD3A9B-C7C4-4093-8EF8-9F421D671434}" type="slidenum">
              <a:rPr altLang="en-US"/>
              <a:pPr eaLnBrk="0" hangingPunct="0"/>
              <a:t>41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49CD2-C996-B74D-313E-7954CBC7CD9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4B0D9C-179E-0CCD-FA8B-B54FF41E78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4FE9972-5AE5-2F27-7C39-4A2E48454EA4}"/>
              </a:ext>
            </a:extLst>
          </p:cNvPr>
          <p:cNvSpPr>
            <a:spLocks noGrp="1"/>
          </p:cNvSpPr>
          <p:nvPr>
            <p:ph type="dt" sz="half" idx="10"/>
          </p:nvPr>
        </p:nvSpPr>
        <p:spPr/>
        <p:txBody>
          <a:bodyPr/>
          <a:lstStyle/>
          <a:p>
            <a:fld id="{AFFD67D5-14A8-4394-AAC5-D218929FD8FF}" type="datetimeFigureOut">
              <a:rPr lang="zh-CN" altLang="en-US" smtClean="0"/>
              <a:t>2023/10/23</a:t>
            </a:fld>
            <a:endParaRPr lang="zh-CN" altLang="en-US"/>
          </a:p>
        </p:txBody>
      </p:sp>
      <p:sp>
        <p:nvSpPr>
          <p:cNvPr id="5" name="页脚占位符 4">
            <a:extLst>
              <a:ext uri="{FF2B5EF4-FFF2-40B4-BE49-F238E27FC236}">
                <a16:creationId xmlns:a16="http://schemas.microsoft.com/office/drawing/2014/main" id="{3354C3F5-26B7-B648-9496-83737F918B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87E3A-5586-0205-9515-105C9C3C88FC}"/>
              </a:ext>
            </a:extLst>
          </p:cNvPr>
          <p:cNvSpPr>
            <a:spLocks noGrp="1"/>
          </p:cNvSpPr>
          <p:nvPr>
            <p:ph type="sldNum" sz="quarter" idx="12"/>
          </p:nvPr>
        </p:nvSpPr>
        <p:spPr/>
        <p:txBody>
          <a:bodyPr/>
          <a:lstStyle/>
          <a:p>
            <a:fld id="{F609BC0C-37AD-429E-9372-07B1E06C6064}" type="slidenum">
              <a:rPr lang="zh-CN" altLang="en-US" smtClean="0"/>
              <a:t>‹#›</a:t>
            </a:fld>
            <a:endParaRPr lang="zh-CN" altLang="en-US"/>
          </a:p>
        </p:txBody>
      </p:sp>
    </p:spTree>
    <p:extLst>
      <p:ext uri="{BB962C8B-B14F-4D97-AF65-F5344CB8AC3E}">
        <p14:creationId xmlns:p14="http://schemas.microsoft.com/office/powerpoint/2010/main" val="521963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45BF98-DC28-A56F-7EF2-F7962993F7D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C2A1760-6CDF-9C13-5D61-774D6A46606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DB9C20-01FD-DD5C-99DC-6C2965E51887}"/>
              </a:ext>
            </a:extLst>
          </p:cNvPr>
          <p:cNvSpPr>
            <a:spLocks noGrp="1"/>
          </p:cNvSpPr>
          <p:nvPr>
            <p:ph type="dt" sz="half" idx="10"/>
          </p:nvPr>
        </p:nvSpPr>
        <p:spPr/>
        <p:txBody>
          <a:bodyPr/>
          <a:lstStyle/>
          <a:p>
            <a:fld id="{AFFD67D5-14A8-4394-AAC5-D218929FD8FF}" type="datetimeFigureOut">
              <a:rPr lang="zh-CN" altLang="en-US" smtClean="0"/>
              <a:t>2023/10/23</a:t>
            </a:fld>
            <a:endParaRPr lang="zh-CN" altLang="en-US"/>
          </a:p>
        </p:txBody>
      </p:sp>
      <p:sp>
        <p:nvSpPr>
          <p:cNvPr id="5" name="页脚占位符 4">
            <a:extLst>
              <a:ext uri="{FF2B5EF4-FFF2-40B4-BE49-F238E27FC236}">
                <a16:creationId xmlns:a16="http://schemas.microsoft.com/office/drawing/2014/main" id="{F601F347-1435-98FA-1E95-A3B1A052E9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08BB0-846F-5708-F899-EEB2FE952867}"/>
              </a:ext>
            </a:extLst>
          </p:cNvPr>
          <p:cNvSpPr>
            <a:spLocks noGrp="1"/>
          </p:cNvSpPr>
          <p:nvPr>
            <p:ph type="sldNum" sz="quarter" idx="12"/>
          </p:nvPr>
        </p:nvSpPr>
        <p:spPr/>
        <p:txBody>
          <a:bodyPr/>
          <a:lstStyle/>
          <a:p>
            <a:fld id="{F609BC0C-37AD-429E-9372-07B1E06C6064}" type="slidenum">
              <a:rPr lang="zh-CN" altLang="en-US" smtClean="0"/>
              <a:t>‹#›</a:t>
            </a:fld>
            <a:endParaRPr lang="zh-CN" altLang="en-US"/>
          </a:p>
        </p:txBody>
      </p:sp>
    </p:spTree>
    <p:extLst>
      <p:ext uri="{BB962C8B-B14F-4D97-AF65-F5344CB8AC3E}">
        <p14:creationId xmlns:p14="http://schemas.microsoft.com/office/powerpoint/2010/main" val="1793656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74D9A9-12CE-136C-1F81-4DE344CA191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20D4938-0543-69A4-6FBF-D32715319E7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2BC907-FC9E-A5E5-FB78-199C426816A6}"/>
              </a:ext>
            </a:extLst>
          </p:cNvPr>
          <p:cNvSpPr>
            <a:spLocks noGrp="1"/>
          </p:cNvSpPr>
          <p:nvPr>
            <p:ph type="dt" sz="half" idx="10"/>
          </p:nvPr>
        </p:nvSpPr>
        <p:spPr/>
        <p:txBody>
          <a:bodyPr/>
          <a:lstStyle/>
          <a:p>
            <a:fld id="{AFFD67D5-14A8-4394-AAC5-D218929FD8FF}" type="datetimeFigureOut">
              <a:rPr lang="zh-CN" altLang="en-US" smtClean="0"/>
              <a:t>2023/10/23</a:t>
            </a:fld>
            <a:endParaRPr lang="zh-CN" altLang="en-US"/>
          </a:p>
        </p:txBody>
      </p:sp>
      <p:sp>
        <p:nvSpPr>
          <p:cNvPr id="5" name="页脚占位符 4">
            <a:extLst>
              <a:ext uri="{FF2B5EF4-FFF2-40B4-BE49-F238E27FC236}">
                <a16:creationId xmlns:a16="http://schemas.microsoft.com/office/drawing/2014/main" id="{0EBBA7AF-7B95-D903-CF2F-D4E925A0F5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69ACB6-83B8-3D82-2A4D-310A36DFA3E3}"/>
              </a:ext>
            </a:extLst>
          </p:cNvPr>
          <p:cNvSpPr>
            <a:spLocks noGrp="1"/>
          </p:cNvSpPr>
          <p:nvPr>
            <p:ph type="sldNum" sz="quarter" idx="12"/>
          </p:nvPr>
        </p:nvSpPr>
        <p:spPr/>
        <p:txBody>
          <a:bodyPr/>
          <a:lstStyle/>
          <a:p>
            <a:fld id="{F609BC0C-37AD-429E-9372-07B1E06C6064}" type="slidenum">
              <a:rPr lang="zh-CN" altLang="en-US" smtClean="0"/>
              <a:t>‹#›</a:t>
            </a:fld>
            <a:endParaRPr lang="zh-CN" altLang="en-US"/>
          </a:p>
        </p:txBody>
      </p:sp>
    </p:spTree>
    <p:extLst>
      <p:ext uri="{BB962C8B-B14F-4D97-AF65-F5344CB8AC3E}">
        <p14:creationId xmlns:p14="http://schemas.microsoft.com/office/powerpoint/2010/main" val="2124254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463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E0FC4ED-8DEE-4F66-89DE-3B7C9AA7B1E2}" type="datetimeFigureOut">
              <a:rPr lang="zh-CN" altLang="en-US" smtClean="0"/>
              <a:t>2023/10/23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1CCCD92-2F31-47A7-BAE3-ED1EDA3B9FF7}" type="slidenum">
              <a:rPr lang="zh-CN" altLang="en-US" smtClean="0"/>
              <a:t>‹#›</a:t>
            </a:fld>
            <a:endParaRPr lang="zh-CN" altLang="en-US"/>
          </a:p>
        </p:txBody>
      </p:sp>
    </p:spTree>
    <p:extLst>
      <p:ext uri="{BB962C8B-B14F-4D97-AF65-F5344CB8AC3E}">
        <p14:creationId xmlns:p14="http://schemas.microsoft.com/office/powerpoint/2010/main" val="4090096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8631C-2040-BEC1-5B7D-7B60EDA741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380CA2-CD75-79EA-1E77-F51E6B30551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5196CB-0948-307C-9F59-3201A6251484}"/>
              </a:ext>
            </a:extLst>
          </p:cNvPr>
          <p:cNvSpPr>
            <a:spLocks noGrp="1"/>
          </p:cNvSpPr>
          <p:nvPr>
            <p:ph type="dt" sz="half" idx="10"/>
          </p:nvPr>
        </p:nvSpPr>
        <p:spPr/>
        <p:txBody>
          <a:bodyPr/>
          <a:lstStyle/>
          <a:p>
            <a:fld id="{AFFD67D5-14A8-4394-AAC5-D218929FD8FF}" type="datetimeFigureOut">
              <a:rPr lang="zh-CN" altLang="en-US" smtClean="0"/>
              <a:t>2023/10/23</a:t>
            </a:fld>
            <a:endParaRPr lang="zh-CN" altLang="en-US"/>
          </a:p>
        </p:txBody>
      </p:sp>
      <p:sp>
        <p:nvSpPr>
          <p:cNvPr id="5" name="页脚占位符 4">
            <a:extLst>
              <a:ext uri="{FF2B5EF4-FFF2-40B4-BE49-F238E27FC236}">
                <a16:creationId xmlns:a16="http://schemas.microsoft.com/office/drawing/2014/main" id="{28B16DC6-DE3D-6853-2920-BB4C1841DB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C1936E-E677-0EE8-A9CA-B70838F3A3E2}"/>
              </a:ext>
            </a:extLst>
          </p:cNvPr>
          <p:cNvSpPr>
            <a:spLocks noGrp="1"/>
          </p:cNvSpPr>
          <p:nvPr>
            <p:ph type="sldNum" sz="quarter" idx="12"/>
          </p:nvPr>
        </p:nvSpPr>
        <p:spPr/>
        <p:txBody>
          <a:bodyPr/>
          <a:lstStyle/>
          <a:p>
            <a:fld id="{F609BC0C-37AD-429E-9372-07B1E06C6064}" type="slidenum">
              <a:rPr lang="zh-CN" altLang="en-US" smtClean="0"/>
              <a:t>‹#›</a:t>
            </a:fld>
            <a:endParaRPr lang="zh-CN" altLang="en-US"/>
          </a:p>
        </p:txBody>
      </p:sp>
    </p:spTree>
    <p:extLst>
      <p:ext uri="{BB962C8B-B14F-4D97-AF65-F5344CB8AC3E}">
        <p14:creationId xmlns:p14="http://schemas.microsoft.com/office/powerpoint/2010/main" val="3100988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85439-52A1-3EE3-D855-FAB4A2E3520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19AE469-F4B7-D075-12F4-55C36FD092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EE1157A-4D40-3CA4-3268-6D2D5A484AF9}"/>
              </a:ext>
            </a:extLst>
          </p:cNvPr>
          <p:cNvSpPr>
            <a:spLocks noGrp="1"/>
          </p:cNvSpPr>
          <p:nvPr>
            <p:ph type="dt" sz="half" idx="10"/>
          </p:nvPr>
        </p:nvSpPr>
        <p:spPr/>
        <p:txBody>
          <a:bodyPr/>
          <a:lstStyle/>
          <a:p>
            <a:fld id="{AFFD67D5-14A8-4394-AAC5-D218929FD8FF}" type="datetimeFigureOut">
              <a:rPr lang="zh-CN" altLang="en-US" smtClean="0"/>
              <a:t>2023/10/23</a:t>
            </a:fld>
            <a:endParaRPr lang="zh-CN" altLang="en-US"/>
          </a:p>
        </p:txBody>
      </p:sp>
      <p:sp>
        <p:nvSpPr>
          <p:cNvPr id="5" name="页脚占位符 4">
            <a:extLst>
              <a:ext uri="{FF2B5EF4-FFF2-40B4-BE49-F238E27FC236}">
                <a16:creationId xmlns:a16="http://schemas.microsoft.com/office/drawing/2014/main" id="{89927927-35D9-FCE3-EC00-C9E5F06D75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35A93F-A4A3-9D75-E969-C30E6F385A48}"/>
              </a:ext>
            </a:extLst>
          </p:cNvPr>
          <p:cNvSpPr>
            <a:spLocks noGrp="1"/>
          </p:cNvSpPr>
          <p:nvPr>
            <p:ph type="sldNum" sz="quarter" idx="12"/>
          </p:nvPr>
        </p:nvSpPr>
        <p:spPr/>
        <p:txBody>
          <a:bodyPr/>
          <a:lstStyle/>
          <a:p>
            <a:fld id="{F609BC0C-37AD-429E-9372-07B1E06C6064}" type="slidenum">
              <a:rPr lang="zh-CN" altLang="en-US" smtClean="0"/>
              <a:t>‹#›</a:t>
            </a:fld>
            <a:endParaRPr lang="zh-CN" altLang="en-US"/>
          </a:p>
        </p:txBody>
      </p:sp>
    </p:spTree>
    <p:extLst>
      <p:ext uri="{BB962C8B-B14F-4D97-AF65-F5344CB8AC3E}">
        <p14:creationId xmlns:p14="http://schemas.microsoft.com/office/powerpoint/2010/main" val="2131493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EEE55-F307-CB87-66AB-12A42CA189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4BE149-A487-B12A-76B4-768C9F446CD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F33E554-169B-EEC8-5181-591BDCD77AE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30CE140-AD36-EBB0-FEF3-E4DBA85D8075}"/>
              </a:ext>
            </a:extLst>
          </p:cNvPr>
          <p:cNvSpPr>
            <a:spLocks noGrp="1"/>
          </p:cNvSpPr>
          <p:nvPr>
            <p:ph type="dt" sz="half" idx="10"/>
          </p:nvPr>
        </p:nvSpPr>
        <p:spPr/>
        <p:txBody>
          <a:bodyPr/>
          <a:lstStyle/>
          <a:p>
            <a:fld id="{AFFD67D5-14A8-4394-AAC5-D218929FD8FF}" type="datetimeFigureOut">
              <a:rPr lang="zh-CN" altLang="en-US" smtClean="0"/>
              <a:t>2023/10/23</a:t>
            </a:fld>
            <a:endParaRPr lang="zh-CN" altLang="en-US"/>
          </a:p>
        </p:txBody>
      </p:sp>
      <p:sp>
        <p:nvSpPr>
          <p:cNvPr id="6" name="页脚占位符 5">
            <a:extLst>
              <a:ext uri="{FF2B5EF4-FFF2-40B4-BE49-F238E27FC236}">
                <a16:creationId xmlns:a16="http://schemas.microsoft.com/office/drawing/2014/main" id="{7BF0B77D-D93A-F6E9-2498-280ABE35FF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B4C04C-DC1F-32EA-80D0-4D231F29DAEE}"/>
              </a:ext>
            </a:extLst>
          </p:cNvPr>
          <p:cNvSpPr>
            <a:spLocks noGrp="1"/>
          </p:cNvSpPr>
          <p:nvPr>
            <p:ph type="sldNum" sz="quarter" idx="12"/>
          </p:nvPr>
        </p:nvSpPr>
        <p:spPr/>
        <p:txBody>
          <a:bodyPr/>
          <a:lstStyle/>
          <a:p>
            <a:fld id="{F609BC0C-37AD-429E-9372-07B1E06C6064}" type="slidenum">
              <a:rPr lang="zh-CN" altLang="en-US" smtClean="0"/>
              <a:t>‹#›</a:t>
            </a:fld>
            <a:endParaRPr lang="zh-CN" altLang="en-US"/>
          </a:p>
        </p:txBody>
      </p:sp>
    </p:spTree>
    <p:extLst>
      <p:ext uri="{BB962C8B-B14F-4D97-AF65-F5344CB8AC3E}">
        <p14:creationId xmlns:p14="http://schemas.microsoft.com/office/powerpoint/2010/main" val="3587037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BC748-97E6-FC0F-560F-FEDFC96FDAB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8345F12-AE56-4A6F-D809-53AEB289CB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B7AF2F3-8C90-A4F7-8598-754F6F3C1D8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5B3F6B9-33E0-C549-2D95-31B1D1510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F16185C-9380-B72B-8D7F-91C696ADA0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1E5ED8A-EF51-A698-ADD6-1D7F9741252D}"/>
              </a:ext>
            </a:extLst>
          </p:cNvPr>
          <p:cNvSpPr>
            <a:spLocks noGrp="1"/>
          </p:cNvSpPr>
          <p:nvPr>
            <p:ph type="dt" sz="half" idx="10"/>
          </p:nvPr>
        </p:nvSpPr>
        <p:spPr/>
        <p:txBody>
          <a:bodyPr/>
          <a:lstStyle/>
          <a:p>
            <a:fld id="{AFFD67D5-14A8-4394-AAC5-D218929FD8FF}" type="datetimeFigureOut">
              <a:rPr lang="zh-CN" altLang="en-US" smtClean="0"/>
              <a:t>2023/10/23</a:t>
            </a:fld>
            <a:endParaRPr lang="zh-CN" altLang="en-US"/>
          </a:p>
        </p:txBody>
      </p:sp>
      <p:sp>
        <p:nvSpPr>
          <p:cNvPr id="8" name="页脚占位符 7">
            <a:extLst>
              <a:ext uri="{FF2B5EF4-FFF2-40B4-BE49-F238E27FC236}">
                <a16:creationId xmlns:a16="http://schemas.microsoft.com/office/drawing/2014/main" id="{F54AD9C0-9489-0F58-EBC7-67FC60A17E5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11FC00-2447-0A42-351E-896097E18A47}"/>
              </a:ext>
            </a:extLst>
          </p:cNvPr>
          <p:cNvSpPr>
            <a:spLocks noGrp="1"/>
          </p:cNvSpPr>
          <p:nvPr>
            <p:ph type="sldNum" sz="quarter" idx="12"/>
          </p:nvPr>
        </p:nvSpPr>
        <p:spPr/>
        <p:txBody>
          <a:bodyPr/>
          <a:lstStyle/>
          <a:p>
            <a:fld id="{F609BC0C-37AD-429E-9372-07B1E06C6064}" type="slidenum">
              <a:rPr lang="zh-CN" altLang="en-US" smtClean="0"/>
              <a:t>‹#›</a:t>
            </a:fld>
            <a:endParaRPr lang="zh-CN" altLang="en-US"/>
          </a:p>
        </p:txBody>
      </p:sp>
    </p:spTree>
    <p:extLst>
      <p:ext uri="{BB962C8B-B14F-4D97-AF65-F5344CB8AC3E}">
        <p14:creationId xmlns:p14="http://schemas.microsoft.com/office/powerpoint/2010/main" val="889373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6CDFF-7106-1F60-CAFA-6DF8E2134B0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5A74C4-56B9-4C10-E0CF-2110428B2F53}"/>
              </a:ext>
            </a:extLst>
          </p:cNvPr>
          <p:cNvSpPr>
            <a:spLocks noGrp="1"/>
          </p:cNvSpPr>
          <p:nvPr>
            <p:ph type="dt" sz="half" idx="10"/>
          </p:nvPr>
        </p:nvSpPr>
        <p:spPr/>
        <p:txBody>
          <a:bodyPr/>
          <a:lstStyle/>
          <a:p>
            <a:fld id="{AFFD67D5-14A8-4394-AAC5-D218929FD8FF}" type="datetimeFigureOut">
              <a:rPr lang="zh-CN" altLang="en-US" smtClean="0"/>
              <a:t>2023/10/23</a:t>
            </a:fld>
            <a:endParaRPr lang="zh-CN" altLang="en-US"/>
          </a:p>
        </p:txBody>
      </p:sp>
      <p:sp>
        <p:nvSpPr>
          <p:cNvPr id="4" name="页脚占位符 3">
            <a:extLst>
              <a:ext uri="{FF2B5EF4-FFF2-40B4-BE49-F238E27FC236}">
                <a16:creationId xmlns:a16="http://schemas.microsoft.com/office/drawing/2014/main" id="{6C6D4FB9-CEE3-8709-CB42-69925AA792A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6459241-8DA8-4E89-F9BB-1994097803C4}"/>
              </a:ext>
            </a:extLst>
          </p:cNvPr>
          <p:cNvSpPr>
            <a:spLocks noGrp="1"/>
          </p:cNvSpPr>
          <p:nvPr>
            <p:ph type="sldNum" sz="quarter" idx="12"/>
          </p:nvPr>
        </p:nvSpPr>
        <p:spPr/>
        <p:txBody>
          <a:bodyPr/>
          <a:lstStyle/>
          <a:p>
            <a:fld id="{F609BC0C-37AD-429E-9372-07B1E06C6064}" type="slidenum">
              <a:rPr lang="zh-CN" altLang="en-US" smtClean="0"/>
              <a:t>‹#›</a:t>
            </a:fld>
            <a:endParaRPr lang="zh-CN" altLang="en-US"/>
          </a:p>
        </p:txBody>
      </p:sp>
    </p:spTree>
    <p:extLst>
      <p:ext uri="{BB962C8B-B14F-4D97-AF65-F5344CB8AC3E}">
        <p14:creationId xmlns:p14="http://schemas.microsoft.com/office/powerpoint/2010/main" val="3866054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D005FE9-29AE-E80B-E6F9-264AA3D26CFA}"/>
              </a:ext>
            </a:extLst>
          </p:cNvPr>
          <p:cNvSpPr>
            <a:spLocks noGrp="1"/>
          </p:cNvSpPr>
          <p:nvPr>
            <p:ph type="dt" sz="half" idx="10"/>
          </p:nvPr>
        </p:nvSpPr>
        <p:spPr/>
        <p:txBody>
          <a:bodyPr/>
          <a:lstStyle/>
          <a:p>
            <a:fld id="{AFFD67D5-14A8-4394-AAC5-D218929FD8FF}" type="datetimeFigureOut">
              <a:rPr lang="zh-CN" altLang="en-US" smtClean="0"/>
              <a:t>2023/10/23</a:t>
            </a:fld>
            <a:endParaRPr lang="zh-CN" altLang="en-US"/>
          </a:p>
        </p:txBody>
      </p:sp>
      <p:sp>
        <p:nvSpPr>
          <p:cNvPr id="3" name="页脚占位符 2">
            <a:extLst>
              <a:ext uri="{FF2B5EF4-FFF2-40B4-BE49-F238E27FC236}">
                <a16:creationId xmlns:a16="http://schemas.microsoft.com/office/drawing/2014/main" id="{39B50047-2E6A-9D35-20AA-435A2D47C8A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1EDAB69-B2EC-6C50-838A-D678446695D5}"/>
              </a:ext>
            </a:extLst>
          </p:cNvPr>
          <p:cNvSpPr>
            <a:spLocks noGrp="1"/>
          </p:cNvSpPr>
          <p:nvPr>
            <p:ph type="sldNum" sz="quarter" idx="12"/>
          </p:nvPr>
        </p:nvSpPr>
        <p:spPr/>
        <p:txBody>
          <a:bodyPr/>
          <a:lstStyle/>
          <a:p>
            <a:fld id="{F609BC0C-37AD-429E-9372-07B1E06C6064}" type="slidenum">
              <a:rPr lang="zh-CN" altLang="en-US" smtClean="0"/>
              <a:t>‹#›</a:t>
            </a:fld>
            <a:endParaRPr lang="zh-CN" altLang="en-US"/>
          </a:p>
        </p:txBody>
      </p:sp>
    </p:spTree>
    <p:extLst>
      <p:ext uri="{BB962C8B-B14F-4D97-AF65-F5344CB8AC3E}">
        <p14:creationId xmlns:p14="http://schemas.microsoft.com/office/powerpoint/2010/main" val="2336836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AC4FE-B7FF-9B62-B117-C7C66861DF2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2F129A-E7A4-13A3-2656-C44AC10F5A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B60406-92D6-CE49-6A9A-AC13A103D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0D4BDF8-1CCA-970B-DBE3-CA5E1E02A943}"/>
              </a:ext>
            </a:extLst>
          </p:cNvPr>
          <p:cNvSpPr>
            <a:spLocks noGrp="1"/>
          </p:cNvSpPr>
          <p:nvPr>
            <p:ph type="dt" sz="half" idx="10"/>
          </p:nvPr>
        </p:nvSpPr>
        <p:spPr/>
        <p:txBody>
          <a:bodyPr/>
          <a:lstStyle/>
          <a:p>
            <a:fld id="{AFFD67D5-14A8-4394-AAC5-D218929FD8FF}" type="datetimeFigureOut">
              <a:rPr lang="zh-CN" altLang="en-US" smtClean="0"/>
              <a:t>2023/10/23</a:t>
            </a:fld>
            <a:endParaRPr lang="zh-CN" altLang="en-US"/>
          </a:p>
        </p:txBody>
      </p:sp>
      <p:sp>
        <p:nvSpPr>
          <p:cNvPr id="6" name="页脚占位符 5">
            <a:extLst>
              <a:ext uri="{FF2B5EF4-FFF2-40B4-BE49-F238E27FC236}">
                <a16:creationId xmlns:a16="http://schemas.microsoft.com/office/drawing/2014/main" id="{252C2CC7-81B1-89C1-3CD3-1873010E60A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0FA8756-8CD7-825E-B1B7-21E4AD58EEE3}"/>
              </a:ext>
            </a:extLst>
          </p:cNvPr>
          <p:cNvSpPr>
            <a:spLocks noGrp="1"/>
          </p:cNvSpPr>
          <p:nvPr>
            <p:ph type="sldNum" sz="quarter" idx="12"/>
          </p:nvPr>
        </p:nvSpPr>
        <p:spPr/>
        <p:txBody>
          <a:bodyPr/>
          <a:lstStyle/>
          <a:p>
            <a:fld id="{F609BC0C-37AD-429E-9372-07B1E06C6064}" type="slidenum">
              <a:rPr lang="zh-CN" altLang="en-US" smtClean="0"/>
              <a:t>‹#›</a:t>
            </a:fld>
            <a:endParaRPr lang="zh-CN" altLang="en-US"/>
          </a:p>
        </p:txBody>
      </p:sp>
    </p:spTree>
    <p:extLst>
      <p:ext uri="{BB962C8B-B14F-4D97-AF65-F5344CB8AC3E}">
        <p14:creationId xmlns:p14="http://schemas.microsoft.com/office/powerpoint/2010/main" val="113710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B684F-B4F1-57BE-4793-A4F76A73638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E63E639-3F1E-CF62-CA50-E5FA86D42F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51E4274-278F-211E-C06F-9E35B0814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445EDC-2B51-9EB7-2500-4090C959B1B7}"/>
              </a:ext>
            </a:extLst>
          </p:cNvPr>
          <p:cNvSpPr>
            <a:spLocks noGrp="1"/>
          </p:cNvSpPr>
          <p:nvPr>
            <p:ph type="dt" sz="half" idx="10"/>
          </p:nvPr>
        </p:nvSpPr>
        <p:spPr/>
        <p:txBody>
          <a:bodyPr/>
          <a:lstStyle/>
          <a:p>
            <a:fld id="{AFFD67D5-14A8-4394-AAC5-D218929FD8FF}" type="datetimeFigureOut">
              <a:rPr lang="zh-CN" altLang="en-US" smtClean="0"/>
              <a:t>2023/10/23</a:t>
            </a:fld>
            <a:endParaRPr lang="zh-CN" altLang="en-US"/>
          </a:p>
        </p:txBody>
      </p:sp>
      <p:sp>
        <p:nvSpPr>
          <p:cNvPr id="6" name="页脚占位符 5">
            <a:extLst>
              <a:ext uri="{FF2B5EF4-FFF2-40B4-BE49-F238E27FC236}">
                <a16:creationId xmlns:a16="http://schemas.microsoft.com/office/drawing/2014/main" id="{421EA5FE-0B4B-E79A-7940-809C8EA474A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998A4F8-0DA0-51CC-ABE9-83AD0A51C149}"/>
              </a:ext>
            </a:extLst>
          </p:cNvPr>
          <p:cNvSpPr>
            <a:spLocks noGrp="1"/>
          </p:cNvSpPr>
          <p:nvPr>
            <p:ph type="sldNum" sz="quarter" idx="12"/>
          </p:nvPr>
        </p:nvSpPr>
        <p:spPr/>
        <p:txBody>
          <a:bodyPr/>
          <a:lstStyle/>
          <a:p>
            <a:fld id="{F609BC0C-37AD-429E-9372-07B1E06C6064}" type="slidenum">
              <a:rPr lang="zh-CN" altLang="en-US" smtClean="0"/>
              <a:t>‹#›</a:t>
            </a:fld>
            <a:endParaRPr lang="zh-CN" altLang="en-US"/>
          </a:p>
        </p:txBody>
      </p:sp>
    </p:spTree>
    <p:extLst>
      <p:ext uri="{BB962C8B-B14F-4D97-AF65-F5344CB8AC3E}">
        <p14:creationId xmlns:p14="http://schemas.microsoft.com/office/powerpoint/2010/main" val="3686923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E50314-8470-75C4-0096-3D13C465C6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21DF71B-A7C9-88E4-1B65-DE14FCC423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8D4DD2-E191-05CC-078E-C7A991F99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FD67D5-14A8-4394-AAC5-D218929FD8FF}" type="datetimeFigureOut">
              <a:rPr lang="zh-CN" altLang="en-US" smtClean="0"/>
              <a:t>2023/10/23</a:t>
            </a:fld>
            <a:endParaRPr lang="zh-CN" altLang="en-US"/>
          </a:p>
        </p:txBody>
      </p:sp>
      <p:sp>
        <p:nvSpPr>
          <p:cNvPr id="5" name="页脚占位符 4">
            <a:extLst>
              <a:ext uri="{FF2B5EF4-FFF2-40B4-BE49-F238E27FC236}">
                <a16:creationId xmlns:a16="http://schemas.microsoft.com/office/drawing/2014/main" id="{E1C51C3C-12E3-AF0C-0EB8-80ED248078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534335B-5CB0-F588-8B18-619DD9B7D8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9BC0C-37AD-429E-9372-07B1E06C6064}" type="slidenum">
              <a:rPr lang="zh-CN" altLang="en-US" smtClean="0"/>
              <a:t>‹#›</a:t>
            </a:fld>
            <a:endParaRPr lang="zh-CN" altLang="en-US"/>
          </a:p>
        </p:txBody>
      </p:sp>
    </p:spTree>
    <p:extLst>
      <p:ext uri="{BB962C8B-B14F-4D97-AF65-F5344CB8AC3E}">
        <p14:creationId xmlns:p14="http://schemas.microsoft.com/office/powerpoint/2010/main" val="1646061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www.wireshark.or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hyperlink" Target="http://www.21cn.com/" TargetMode="Externa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1EBF70F-3F4F-4C9F-94AD-7F13AE122520}"/>
              </a:ext>
            </a:extLst>
          </p:cNvPr>
          <p:cNvPicPr>
            <a:picLocks noChangeAspect="1"/>
          </p:cNvPicPr>
          <p:nvPr/>
        </p:nvPicPr>
        <p:blipFill rotWithShape="1">
          <a:blip r:embed="rId3" cstate="print"/>
          <a:srcRect t="40492" b="5838"/>
          <a:stretch/>
        </p:blipFill>
        <p:spPr>
          <a:xfrm>
            <a:off x="-3" y="0"/>
            <a:ext cx="12190415" cy="4197427"/>
          </a:xfrm>
          <a:prstGeom prst="rect">
            <a:avLst/>
          </a:prstGeom>
        </p:spPr>
      </p:pic>
      <p:sp>
        <p:nvSpPr>
          <p:cNvPr id="25" name="矩形 24">
            <a:extLst>
              <a:ext uri="{FF2B5EF4-FFF2-40B4-BE49-F238E27FC236}">
                <a16:creationId xmlns:a16="http://schemas.microsoft.com/office/drawing/2014/main" id="{AEE6FF15-CBF1-4179-B73A-C3FD43C86E00}"/>
              </a:ext>
            </a:extLst>
          </p:cNvPr>
          <p:cNvSpPr/>
          <p:nvPr/>
        </p:nvSpPr>
        <p:spPr>
          <a:xfrm rot="5400000">
            <a:off x="3997288" y="-3997286"/>
            <a:ext cx="4197425" cy="12192000"/>
          </a:xfrm>
          <a:prstGeom prst="rect">
            <a:avLst/>
          </a:prstGeom>
          <a:solidFill>
            <a:srgbClr val="68174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_3">
            <a:extLst>
              <a:ext uri="{FF2B5EF4-FFF2-40B4-BE49-F238E27FC236}">
                <a16:creationId xmlns:a16="http://schemas.microsoft.com/office/drawing/2014/main" id="{E4DECA2E-656A-4EF7-94AF-493038C98A4F}"/>
              </a:ext>
            </a:extLst>
          </p:cNvPr>
          <p:cNvSpPr/>
          <p:nvPr/>
        </p:nvSpPr>
        <p:spPr>
          <a:xfrm>
            <a:off x="1676400" y="4648200"/>
            <a:ext cx="10876286" cy="1569660"/>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300" normalizeH="0" baseline="0" noProof="0" dirty="0">
              <a:ln>
                <a:noFill/>
              </a:ln>
              <a:solidFill>
                <a:srgbClr val="68174B"/>
              </a:solidFill>
              <a:effectLst/>
              <a:uLnTx/>
              <a:uFillTx/>
              <a:cs typeface="+mn-ea"/>
              <a:sym typeface="+mn-lt"/>
            </a:endParaRPr>
          </a:p>
          <a:p>
            <a:pPr>
              <a:defRPr/>
            </a:pPr>
            <a:r>
              <a:rPr lang="zh-CN" altLang="en-US" sz="2400" b="1" spc="300" dirty="0">
                <a:solidFill>
                  <a:srgbClr val="68174B"/>
                </a:solidFill>
                <a:cs typeface="+mn-ea"/>
              </a:rPr>
              <a:t>授课助教： 冯晓雨 </a:t>
            </a:r>
            <a:r>
              <a:rPr lang="en-US" altLang="zh-CN" sz="2400" b="1" spc="300" dirty="0">
                <a:solidFill>
                  <a:srgbClr val="68174B"/>
                </a:solidFill>
                <a:cs typeface="+mn-ea"/>
              </a:rPr>
              <a:t>2633513558@qq.com   </a:t>
            </a:r>
          </a:p>
          <a:p>
            <a:pPr>
              <a:defRPr/>
            </a:pPr>
            <a:r>
              <a:rPr lang="en-US" altLang="zh-CN" sz="2400" b="1" spc="300" dirty="0">
                <a:solidFill>
                  <a:srgbClr val="68174B"/>
                </a:solidFill>
                <a:cs typeface="+mn-ea"/>
              </a:rPr>
              <a:t>               </a:t>
            </a:r>
            <a:r>
              <a:rPr lang="zh-CN" altLang="en-US" sz="2400" b="1" spc="300" dirty="0">
                <a:solidFill>
                  <a:srgbClr val="68174B"/>
                </a:solidFill>
                <a:cs typeface="+mn-ea"/>
              </a:rPr>
              <a:t>邵敏依 </a:t>
            </a:r>
            <a:r>
              <a:rPr lang="en-US" altLang="zh-CN" sz="2400" b="1" spc="300" dirty="0">
                <a:solidFill>
                  <a:srgbClr val="68174B"/>
                </a:solidFill>
                <a:cs typeface="+mn-ea"/>
              </a:rPr>
              <a:t>1255767846@qq.com</a:t>
            </a:r>
            <a:endParaRPr lang="zh-CN" altLang="en-US" sz="2400" b="1" spc="300" dirty="0">
              <a:solidFill>
                <a:srgbClr val="68174B"/>
              </a:solidFill>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300" normalizeH="0" baseline="0" noProof="0" dirty="0">
              <a:ln>
                <a:noFill/>
              </a:ln>
              <a:solidFill>
                <a:srgbClr val="68174B"/>
              </a:solidFill>
              <a:effectLst/>
              <a:uLnTx/>
              <a:uFillTx/>
              <a:cs typeface="+mn-ea"/>
              <a:sym typeface="+mn-lt"/>
            </a:endParaRPr>
          </a:p>
        </p:txBody>
      </p:sp>
      <p:grpSp>
        <p:nvGrpSpPr>
          <p:cNvPr id="26" name="组合 25">
            <a:extLst>
              <a:ext uri="{FF2B5EF4-FFF2-40B4-BE49-F238E27FC236}">
                <a16:creationId xmlns:a16="http://schemas.microsoft.com/office/drawing/2014/main" id="{38E6FA5A-AAD7-4FCA-8B96-64BD48BAD9B7}"/>
              </a:ext>
            </a:extLst>
          </p:cNvPr>
          <p:cNvGrpSpPr/>
          <p:nvPr/>
        </p:nvGrpSpPr>
        <p:grpSpPr>
          <a:xfrm>
            <a:off x="3461943" y="1552412"/>
            <a:ext cx="5186036" cy="1298051"/>
            <a:chOff x="3267244" y="1523988"/>
            <a:chExt cx="5186036" cy="1298051"/>
          </a:xfrm>
        </p:grpSpPr>
        <p:sp>
          <p:nvSpPr>
            <p:cNvPr id="6" name="_3">
              <a:extLst>
                <a:ext uri="{FF2B5EF4-FFF2-40B4-BE49-F238E27FC236}">
                  <a16:creationId xmlns:a16="http://schemas.microsoft.com/office/drawing/2014/main" id="{E71AA052-1257-4918-A352-D5D0EA111CB2}"/>
                </a:ext>
              </a:extLst>
            </p:cNvPr>
            <p:cNvSpPr/>
            <p:nvPr/>
          </p:nvSpPr>
          <p:spPr>
            <a:xfrm>
              <a:off x="3456399" y="2468096"/>
              <a:ext cx="4807726" cy="353943"/>
            </a:xfrm>
            <a:prstGeom prst="rect">
              <a:avLst/>
            </a:prstGeom>
            <a:effectLst/>
          </p:spPr>
          <p:txBody>
            <a:bodyPr wrap="none">
              <a:spAutoFit/>
            </a:bodyPr>
            <a:lstStyle/>
            <a:p>
              <a:pPr lvl="0" algn="ctr">
                <a:defRPr/>
              </a:pPr>
              <a:r>
                <a:rPr lang="en-US" altLang="zh-CN" sz="1700" dirty="0">
                  <a:solidFill>
                    <a:schemeClr val="lt1">
                      <a:lumMod val="100000"/>
                    </a:schemeClr>
                  </a:solidFill>
                  <a:latin typeface="Times New Roman" panose="02020603050405020304" pitchFamily="18" charset="0"/>
                  <a:cs typeface="Times New Roman" panose="02020603050405020304" pitchFamily="18" charset="0"/>
                  <a:sym typeface="+mn-lt"/>
                </a:rPr>
                <a:t>——Experiment Course of Computer Networks——</a:t>
              </a:r>
              <a:endParaRPr kumimoji="0" lang="en-US" altLang="zh-CN" sz="1700" b="0" i="0" u="none" strike="noStrike" kern="1200" cap="none" spc="0" normalizeH="0" baseline="0" noProof="0" dirty="0">
                <a:ln>
                  <a:noFill/>
                </a:ln>
                <a:solidFill>
                  <a:schemeClr val="lt1">
                    <a:lumMod val="100000"/>
                  </a:schemeClr>
                </a:solidFill>
                <a:effectLst/>
                <a:uLnTx/>
                <a:uFillTx/>
                <a:latin typeface="Times New Roman" panose="02020603050405020304" pitchFamily="18" charset="0"/>
                <a:cs typeface="Times New Roman" panose="02020603050405020304" pitchFamily="18" charset="0"/>
                <a:sym typeface="+mn-lt"/>
              </a:endParaRPr>
            </a:p>
          </p:txBody>
        </p:sp>
        <p:sp>
          <p:nvSpPr>
            <p:cNvPr id="5" name="_3">
              <a:extLst>
                <a:ext uri="{FF2B5EF4-FFF2-40B4-BE49-F238E27FC236}">
                  <a16:creationId xmlns:a16="http://schemas.microsoft.com/office/drawing/2014/main" id="{41A37687-1DB5-4BF1-B16C-F2E3206CD2A9}"/>
                </a:ext>
              </a:extLst>
            </p:cNvPr>
            <p:cNvSpPr/>
            <p:nvPr/>
          </p:nvSpPr>
          <p:spPr>
            <a:xfrm>
              <a:off x="3267244" y="1523988"/>
              <a:ext cx="5186036" cy="769441"/>
            </a:xfrm>
            <a:prstGeom prst="rect">
              <a:avLst/>
            </a:prstGeom>
            <a:effectLst/>
          </p:spPr>
          <p:txBody>
            <a:bodyPr wrap="none">
              <a:spAutoFit/>
            </a:bodyPr>
            <a:lstStyle/>
            <a:p>
              <a:pPr algn="ctr">
                <a:defRPr/>
              </a:pPr>
              <a:r>
                <a:rPr lang="zh-CN" altLang="en-US" sz="4400" b="1" spc="300" dirty="0">
                  <a:solidFill>
                    <a:schemeClr val="lt1">
                      <a:lumMod val="100000"/>
                    </a:schemeClr>
                  </a:solidFill>
                  <a:cs typeface="+mn-ea"/>
                  <a:sym typeface="+mn-lt"/>
                </a:rPr>
                <a:t>计算机网络实验课 </a:t>
              </a:r>
              <a:endParaRPr kumimoji="0" lang="zh-CN" altLang="en-US" sz="4400" b="1" i="0" u="none" strike="noStrike" kern="1200" cap="none" spc="300" normalizeH="0" baseline="0" noProof="0" dirty="0">
                <a:ln>
                  <a:noFill/>
                </a:ln>
                <a:solidFill>
                  <a:schemeClr val="lt1">
                    <a:lumMod val="100000"/>
                  </a:schemeClr>
                </a:solidFill>
                <a:effectLst/>
                <a:uLnTx/>
                <a:uFillTx/>
                <a:cs typeface="+mn-ea"/>
                <a:sym typeface="+mn-lt"/>
              </a:endParaRPr>
            </a:p>
          </p:txBody>
        </p:sp>
      </p:grpSp>
    </p:spTree>
    <p:extLst>
      <p:ext uri="{BB962C8B-B14F-4D97-AF65-F5344CB8AC3E}">
        <p14:creationId xmlns:p14="http://schemas.microsoft.com/office/powerpoint/2010/main" val="3864044040"/>
      </p:ext>
    </p:extLst>
  </p:cSld>
  <p:clrMapOvr>
    <a:masterClrMapping/>
  </p:clrMapOvr>
  <mc:AlternateContent xmlns:mc="http://schemas.openxmlformats.org/markup-compatibility/2006" xmlns:p14="http://schemas.microsoft.com/office/powerpoint/2010/main">
    <mc:Choice Requires="p14">
      <p:transition spd="med" p14:dur="700" advTm="16963">
        <p:fade/>
      </p:transition>
    </mc:Choice>
    <mc:Fallback xmlns="">
      <p:transition spd="med" advTm="1696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AF7C5-056D-06DD-B772-9D8EF01612FC}"/>
              </a:ext>
            </a:extLst>
          </p:cNvPr>
          <p:cNvSpPr>
            <a:spLocks noGrp="1"/>
          </p:cNvSpPr>
          <p:nvPr>
            <p:ph type="title"/>
          </p:nvPr>
        </p:nvSpPr>
        <p:spPr/>
        <p:txBody>
          <a:bodyPr/>
          <a:lstStyle/>
          <a:p>
            <a:r>
              <a:rPr lang="en-US" altLang="zh-CN" sz="3600" b="1" dirty="0">
                <a:solidFill>
                  <a:srgbClr val="68174B"/>
                </a:solidFill>
                <a:latin typeface="Times New Roman"/>
                <a:ea typeface="微软雅黑"/>
                <a:cs typeface="+mn-cs"/>
              </a:rPr>
              <a:t>Wireshark</a:t>
            </a:r>
            <a:r>
              <a:rPr lang="zh-CN" altLang="en-US" sz="3600" b="1" dirty="0">
                <a:solidFill>
                  <a:srgbClr val="68174B"/>
                </a:solidFill>
                <a:latin typeface="Times New Roman"/>
                <a:ea typeface="微软雅黑"/>
                <a:cs typeface="+mn-cs"/>
              </a:rPr>
              <a:t>特点</a:t>
            </a:r>
          </a:p>
        </p:txBody>
      </p:sp>
      <p:sp>
        <p:nvSpPr>
          <p:cNvPr id="3" name="内容占位符 2">
            <a:extLst>
              <a:ext uri="{FF2B5EF4-FFF2-40B4-BE49-F238E27FC236}">
                <a16:creationId xmlns:a16="http://schemas.microsoft.com/office/drawing/2014/main" id="{4F0967D1-5812-56D3-26BC-942258D012D8}"/>
              </a:ext>
            </a:extLst>
          </p:cNvPr>
          <p:cNvSpPr>
            <a:spLocks noGrp="1"/>
          </p:cNvSpPr>
          <p:nvPr>
            <p:ph idx="1"/>
          </p:nvPr>
        </p:nvSpPr>
        <p:spPr>
          <a:xfrm>
            <a:off x="355587" y="1985113"/>
            <a:ext cx="4616302" cy="4351338"/>
          </a:xfrm>
        </p:spPr>
        <p:txBody>
          <a:bodyPr/>
          <a:lstStyle/>
          <a:p>
            <a:pPr>
              <a:lnSpc>
                <a:spcPct val="150000"/>
              </a:lnSpc>
            </a:pPr>
            <a:r>
              <a:rPr lang="zh-CN" altLang="en-US" sz="2000" dirty="0">
                <a:latin typeface="Times New Roman"/>
                <a:ea typeface="微软雅黑"/>
              </a:rPr>
              <a:t>软件开源，没有版本问题</a:t>
            </a:r>
            <a:endParaRPr lang="en-US" altLang="zh-CN" sz="2000" dirty="0">
              <a:latin typeface="Times New Roman"/>
              <a:ea typeface="微软雅黑"/>
            </a:endParaRPr>
          </a:p>
          <a:p>
            <a:pPr>
              <a:lnSpc>
                <a:spcPct val="150000"/>
              </a:lnSpc>
            </a:pPr>
            <a:r>
              <a:rPr lang="zh-CN" altLang="en-US" sz="2000" dirty="0">
                <a:latin typeface="Times New Roman"/>
                <a:ea typeface="微软雅黑"/>
              </a:rPr>
              <a:t>捕获信息，实时查看</a:t>
            </a:r>
            <a:endParaRPr lang="en-US" altLang="zh-CN" sz="2000" dirty="0">
              <a:latin typeface="Times New Roman"/>
              <a:ea typeface="微软雅黑"/>
            </a:endParaRPr>
          </a:p>
          <a:p>
            <a:pPr>
              <a:lnSpc>
                <a:spcPct val="150000"/>
              </a:lnSpc>
            </a:pPr>
            <a:r>
              <a:rPr lang="zh-CN" altLang="en-US" sz="2000" dirty="0">
                <a:latin typeface="Times New Roman"/>
                <a:ea typeface="微软雅黑"/>
              </a:rPr>
              <a:t>存储捕获信息灵活，不受容量限制</a:t>
            </a:r>
            <a:endParaRPr lang="en-US" altLang="zh-CN" sz="2000" dirty="0">
              <a:latin typeface="Times New Roman"/>
              <a:ea typeface="微软雅黑"/>
            </a:endParaRPr>
          </a:p>
          <a:p>
            <a:pPr>
              <a:lnSpc>
                <a:spcPct val="150000"/>
              </a:lnSpc>
            </a:pPr>
            <a:r>
              <a:rPr lang="zh-CN" altLang="en-US" sz="2000" dirty="0">
                <a:latin typeface="Times New Roman"/>
                <a:ea typeface="微软雅黑"/>
              </a:rPr>
              <a:t>支持协议丰富，兼容常见抓包软件</a:t>
            </a:r>
            <a:endParaRPr lang="en-US" altLang="zh-CN" sz="2000" dirty="0">
              <a:latin typeface="Times New Roman"/>
              <a:ea typeface="微软雅黑"/>
            </a:endParaRPr>
          </a:p>
        </p:txBody>
      </p:sp>
      <p:sp>
        <p:nvSpPr>
          <p:cNvPr id="8" name="文本框 7">
            <a:extLst>
              <a:ext uri="{FF2B5EF4-FFF2-40B4-BE49-F238E27FC236}">
                <a16:creationId xmlns:a16="http://schemas.microsoft.com/office/drawing/2014/main" id="{334DB75C-E181-24CF-ACB4-EB10A97AAAB8}"/>
              </a:ext>
            </a:extLst>
          </p:cNvPr>
          <p:cNvSpPr txBox="1"/>
          <p:nvPr/>
        </p:nvSpPr>
        <p:spPr>
          <a:xfrm>
            <a:off x="5244960" y="1203772"/>
            <a:ext cx="7240774" cy="421653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lang="zh-CN" altLang="zh-CN" sz="2000" b="1" dirty="0">
                <a:latin typeface="Times New Roman"/>
                <a:ea typeface="微软雅黑"/>
              </a:rPr>
              <a:t>支持协议：</a:t>
            </a:r>
            <a:r>
              <a:rPr lang="zh-CN" altLang="zh-CN" sz="2000" dirty="0">
                <a:latin typeface="Times New Roman"/>
                <a:ea typeface="微软雅黑"/>
              </a:rPr>
              <a:t>所有网络数据包协议</a:t>
            </a:r>
          </a:p>
          <a:p>
            <a:pPr marL="0" marR="0" lvl="0" indent="0" algn="l" defTabSz="914400" rtl="0" eaLnBrk="0" fontAlgn="base" latinLnBrk="0" hangingPunct="0">
              <a:lnSpc>
                <a:spcPct val="150000"/>
              </a:lnSpc>
              <a:spcBef>
                <a:spcPct val="0"/>
              </a:spcBef>
              <a:spcAft>
                <a:spcPct val="0"/>
              </a:spcAft>
              <a:buClrTx/>
              <a:buSzTx/>
              <a:buFontTx/>
              <a:buChar char="•"/>
              <a:tabLst/>
            </a:pPr>
            <a:r>
              <a:rPr lang="zh-CN" altLang="zh-CN" sz="2000" b="1" dirty="0">
                <a:latin typeface="Times New Roman"/>
                <a:ea typeface="微软雅黑"/>
              </a:rPr>
              <a:t>解包协议：</a:t>
            </a:r>
            <a:r>
              <a:rPr lang="en-US" altLang="zh-CN" sz="2000" dirty="0">
                <a:latin typeface="Times New Roman"/>
                <a:ea typeface="微软雅黑"/>
              </a:rPr>
              <a:t>IPsec</a:t>
            </a:r>
            <a:r>
              <a:rPr lang="zh-CN" altLang="en-US" sz="2000" dirty="0">
                <a:latin typeface="Times New Roman"/>
                <a:ea typeface="微软雅黑"/>
              </a:rPr>
              <a:t>，</a:t>
            </a:r>
            <a:r>
              <a:rPr lang="en-US" altLang="zh-CN" sz="2000" dirty="0">
                <a:latin typeface="Times New Roman"/>
                <a:ea typeface="微软雅黑"/>
              </a:rPr>
              <a:t>ISAKMP</a:t>
            </a:r>
            <a:r>
              <a:rPr lang="zh-CN" altLang="en-US" sz="2000" dirty="0">
                <a:latin typeface="Times New Roman"/>
                <a:ea typeface="微软雅黑"/>
              </a:rPr>
              <a:t>，</a:t>
            </a:r>
            <a:r>
              <a:rPr lang="en-US" altLang="zh-CN" sz="2000" dirty="0">
                <a:latin typeface="Times New Roman"/>
                <a:ea typeface="微软雅黑"/>
              </a:rPr>
              <a:t>Kerberos</a:t>
            </a:r>
            <a:r>
              <a:rPr lang="zh-CN" altLang="en-US" sz="2000" dirty="0">
                <a:latin typeface="Times New Roman"/>
                <a:ea typeface="微软雅黑"/>
              </a:rPr>
              <a:t>，</a:t>
            </a:r>
            <a:r>
              <a:rPr lang="en-US" altLang="zh-CN" sz="2000" dirty="0">
                <a:latin typeface="Times New Roman"/>
                <a:ea typeface="微软雅黑"/>
              </a:rPr>
              <a:t>SNMPv3</a:t>
            </a:r>
            <a:r>
              <a:rPr lang="zh-CN" altLang="en-US" sz="2000" dirty="0">
                <a:latin typeface="Times New Roman"/>
                <a:ea typeface="微软雅黑"/>
              </a:rPr>
              <a:t>，</a:t>
            </a:r>
            <a:r>
              <a:rPr lang="en-US" altLang="zh-CN" sz="2000" dirty="0">
                <a:latin typeface="Times New Roman"/>
                <a:ea typeface="微软雅黑"/>
              </a:rPr>
              <a:t>SSL/TLS</a:t>
            </a:r>
            <a:r>
              <a:rPr lang="zh-CN" altLang="en-US" sz="2000" dirty="0">
                <a:latin typeface="Times New Roman"/>
                <a:ea typeface="微软雅黑"/>
              </a:rPr>
              <a:t>，</a:t>
            </a:r>
            <a:r>
              <a:rPr lang="en-US" altLang="zh-CN" sz="2000" dirty="0">
                <a:latin typeface="Times New Roman"/>
                <a:ea typeface="微软雅黑"/>
              </a:rPr>
              <a:t>WEP/WPA/WPA2</a:t>
            </a:r>
          </a:p>
          <a:p>
            <a:pPr marL="0" marR="0" lvl="0" indent="0" algn="l" defTabSz="914400" rtl="0" eaLnBrk="0" fontAlgn="base" latinLnBrk="0" hangingPunct="0">
              <a:lnSpc>
                <a:spcPct val="150000"/>
              </a:lnSpc>
              <a:spcBef>
                <a:spcPct val="0"/>
              </a:spcBef>
              <a:spcAft>
                <a:spcPct val="0"/>
              </a:spcAft>
              <a:buClrTx/>
              <a:buSzTx/>
              <a:buFontTx/>
              <a:buChar char="•"/>
              <a:tabLst/>
            </a:pPr>
            <a:r>
              <a:rPr lang="zh-CN" altLang="en-US" sz="2000" b="1" dirty="0">
                <a:latin typeface="Times New Roman"/>
                <a:ea typeface="微软雅黑"/>
              </a:rPr>
              <a:t>支持平台：</a:t>
            </a:r>
            <a:r>
              <a:rPr lang="en-US" altLang="zh-CN" sz="2000" dirty="0">
                <a:latin typeface="Times New Roman"/>
                <a:ea typeface="微软雅黑"/>
              </a:rPr>
              <a:t>Windows</a:t>
            </a:r>
            <a:r>
              <a:rPr lang="zh-CN" altLang="en-US" sz="2000" dirty="0">
                <a:latin typeface="Times New Roman"/>
                <a:ea typeface="微软雅黑"/>
              </a:rPr>
              <a:t>，</a:t>
            </a:r>
            <a:r>
              <a:rPr lang="en-US" altLang="zh-CN" sz="2000" dirty="0">
                <a:latin typeface="Times New Roman"/>
                <a:ea typeface="微软雅黑"/>
              </a:rPr>
              <a:t>Linux</a:t>
            </a:r>
            <a:r>
              <a:rPr lang="zh-CN" altLang="en-US" sz="2000" dirty="0">
                <a:latin typeface="Times New Roman"/>
                <a:ea typeface="微软雅黑"/>
              </a:rPr>
              <a:t>，</a:t>
            </a:r>
            <a:r>
              <a:rPr lang="en-US" altLang="zh-CN" sz="2000" dirty="0">
                <a:latin typeface="Times New Roman"/>
                <a:ea typeface="微软雅黑"/>
              </a:rPr>
              <a:t>macOS</a:t>
            </a:r>
            <a:r>
              <a:rPr lang="zh-CN" altLang="en-US" sz="2000" dirty="0">
                <a:latin typeface="Times New Roman"/>
                <a:ea typeface="微软雅黑"/>
              </a:rPr>
              <a:t>，</a:t>
            </a:r>
            <a:r>
              <a:rPr lang="en-US" altLang="zh-CN" sz="2000" dirty="0">
                <a:latin typeface="Times New Roman"/>
                <a:ea typeface="微软雅黑"/>
              </a:rPr>
              <a:t>Solaris</a:t>
            </a:r>
            <a:r>
              <a:rPr lang="zh-CN" altLang="en-US" sz="2000" dirty="0">
                <a:latin typeface="Times New Roman"/>
                <a:ea typeface="微软雅黑"/>
              </a:rPr>
              <a:t>，</a:t>
            </a:r>
            <a:r>
              <a:rPr lang="en-US" altLang="zh-CN" sz="2000" dirty="0">
                <a:latin typeface="Times New Roman"/>
                <a:ea typeface="微软雅黑"/>
              </a:rPr>
              <a:t>FreeBSD</a:t>
            </a:r>
            <a:r>
              <a:rPr lang="zh-CN" altLang="en-US" sz="2000" dirty="0">
                <a:latin typeface="Times New Roman"/>
                <a:ea typeface="微软雅黑"/>
              </a:rPr>
              <a:t>，</a:t>
            </a:r>
            <a:r>
              <a:rPr lang="en-US" altLang="zh-CN" sz="2000" dirty="0">
                <a:latin typeface="Times New Roman"/>
                <a:ea typeface="微软雅黑"/>
              </a:rPr>
              <a:t>NetBSD</a:t>
            </a:r>
          </a:p>
          <a:p>
            <a:pPr marL="0" marR="0" lvl="0" indent="0" algn="l" defTabSz="914400" rtl="0" eaLnBrk="0" fontAlgn="base" latinLnBrk="0" hangingPunct="0">
              <a:lnSpc>
                <a:spcPct val="150000"/>
              </a:lnSpc>
              <a:spcBef>
                <a:spcPct val="0"/>
              </a:spcBef>
              <a:spcAft>
                <a:spcPct val="0"/>
              </a:spcAft>
              <a:buClrTx/>
              <a:buSzTx/>
              <a:buFontTx/>
              <a:buChar char="•"/>
              <a:tabLst/>
            </a:pPr>
            <a:r>
              <a:rPr lang="zh-CN" altLang="en-US" sz="2000" b="1" dirty="0">
                <a:latin typeface="Times New Roman"/>
                <a:ea typeface="微软雅黑"/>
              </a:rPr>
              <a:t>性质：</a:t>
            </a:r>
            <a:r>
              <a:rPr lang="zh-CN" altLang="en-US" sz="2000" dirty="0">
                <a:latin typeface="Times New Roman"/>
                <a:ea typeface="微软雅黑"/>
              </a:rPr>
              <a:t>免费、开源</a:t>
            </a:r>
          </a:p>
          <a:p>
            <a:pPr marL="0" marR="0" lvl="0" indent="0" algn="l" defTabSz="914400" rtl="0" eaLnBrk="0" fontAlgn="base" latinLnBrk="0" hangingPunct="0">
              <a:lnSpc>
                <a:spcPct val="150000"/>
              </a:lnSpc>
              <a:spcBef>
                <a:spcPct val="0"/>
              </a:spcBef>
              <a:spcAft>
                <a:spcPct val="0"/>
              </a:spcAft>
              <a:buClrTx/>
              <a:buSzTx/>
              <a:buFontTx/>
              <a:buChar char="•"/>
              <a:tabLst/>
            </a:pPr>
            <a:r>
              <a:rPr lang="zh-CN" altLang="en-US" sz="2000" b="1" dirty="0">
                <a:latin typeface="Times New Roman"/>
                <a:ea typeface="微软雅黑"/>
              </a:rPr>
              <a:t>官网</a:t>
            </a:r>
            <a:r>
              <a:rPr lang="zh-CN" altLang="en-US" sz="2000" dirty="0">
                <a:latin typeface="Times New Roman"/>
                <a:ea typeface="微软雅黑"/>
              </a:rPr>
              <a:t>：</a:t>
            </a:r>
            <a:r>
              <a:rPr lang="en-US" altLang="zh-CN" sz="2000" dirty="0">
                <a:latin typeface="Times New Roman"/>
                <a:ea typeface="微软雅黑"/>
                <a:hlinkClick r:id="rId2">
                  <a:extLst>
                    <a:ext uri="{A12FA001-AC4F-418D-AE19-62706E023703}">
                      <ahyp:hlinkClr xmlns:ahyp="http://schemas.microsoft.com/office/drawing/2018/hyperlinkcolor" val="tx"/>
                    </a:ext>
                  </a:extLst>
                </a:hlinkClick>
              </a:rPr>
              <a:t>https://www.wireshark.org</a:t>
            </a:r>
            <a:endParaRPr lang="en-US" altLang="zh-CN" sz="2000" dirty="0">
              <a:latin typeface="Times New Roman"/>
              <a:ea typeface="微软雅黑"/>
            </a:endParaRPr>
          </a:p>
          <a:p>
            <a:endParaRPr lang="zh-CN" altLang="en-US" dirty="0"/>
          </a:p>
        </p:txBody>
      </p:sp>
    </p:spTree>
    <p:extLst>
      <p:ext uri="{BB962C8B-B14F-4D97-AF65-F5344CB8AC3E}">
        <p14:creationId xmlns:p14="http://schemas.microsoft.com/office/powerpoint/2010/main" val="434119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21238-DEED-796B-97AA-D1357E9CB30E}"/>
              </a:ext>
            </a:extLst>
          </p:cNvPr>
          <p:cNvSpPr>
            <a:spLocks noGrp="1"/>
          </p:cNvSpPr>
          <p:nvPr>
            <p:ph type="title"/>
          </p:nvPr>
        </p:nvSpPr>
        <p:spPr>
          <a:xfrm>
            <a:off x="0" y="165073"/>
            <a:ext cx="10515600" cy="1325563"/>
          </a:xfrm>
        </p:spPr>
        <p:txBody>
          <a:bodyPr/>
          <a:lstStyle/>
          <a:p>
            <a:r>
              <a:rPr lang="en-US" altLang="zh-CN" sz="3200" b="1" dirty="0" err="1">
                <a:solidFill>
                  <a:srgbClr val="68174B"/>
                </a:solidFill>
                <a:latin typeface="Times New Roman"/>
                <a:ea typeface="微软雅黑"/>
                <a:cs typeface="+mn-cs"/>
              </a:rPr>
              <a:t>WireShark</a:t>
            </a:r>
            <a:r>
              <a:rPr lang="en-US" altLang="zh-CN" sz="3200" b="1" dirty="0">
                <a:solidFill>
                  <a:srgbClr val="68174B"/>
                </a:solidFill>
                <a:latin typeface="Times New Roman"/>
                <a:ea typeface="微软雅黑"/>
                <a:cs typeface="+mn-cs"/>
              </a:rPr>
              <a:t> </a:t>
            </a:r>
            <a:r>
              <a:rPr lang="zh-CN" altLang="zh-CN" sz="3200" b="1" dirty="0">
                <a:solidFill>
                  <a:srgbClr val="68174B"/>
                </a:solidFill>
                <a:latin typeface="Times New Roman"/>
                <a:ea typeface="微软雅黑"/>
                <a:cs typeface="+mn-cs"/>
              </a:rPr>
              <a:t>主要分为这几个界面：</a:t>
            </a:r>
            <a:br>
              <a:rPr lang="zh-CN" altLang="zh-CN" sz="3200" b="1" dirty="0">
                <a:solidFill>
                  <a:srgbClr val="68174B"/>
                </a:solidFill>
                <a:latin typeface="Times New Roman"/>
                <a:ea typeface="微软雅黑"/>
                <a:cs typeface="+mn-cs"/>
              </a:rPr>
            </a:br>
            <a:endParaRPr lang="zh-CN" altLang="en-US" sz="3200" b="1" dirty="0">
              <a:solidFill>
                <a:srgbClr val="68174B"/>
              </a:solidFill>
              <a:latin typeface="Times New Roman"/>
              <a:ea typeface="微软雅黑"/>
              <a:cs typeface="+mn-cs"/>
            </a:endParaRPr>
          </a:p>
        </p:txBody>
      </p:sp>
      <p:sp>
        <p:nvSpPr>
          <p:cNvPr id="3" name="内容占位符 2">
            <a:extLst>
              <a:ext uri="{FF2B5EF4-FFF2-40B4-BE49-F238E27FC236}">
                <a16:creationId xmlns:a16="http://schemas.microsoft.com/office/drawing/2014/main" id="{4A3D2ADB-6980-9C1D-D879-DD34DE4343C0}"/>
              </a:ext>
            </a:extLst>
          </p:cNvPr>
          <p:cNvSpPr>
            <a:spLocks noGrp="1"/>
          </p:cNvSpPr>
          <p:nvPr>
            <p:ph idx="1"/>
          </p:nvPr>
        </p:nvSpPr>
        <p:spPr>
          <a:xfrm>
            <a:off x="149439" y="1253331"/>
            <a:ext cx="11893122" cy="4351338"/>
          </a:xfrm>
        </p:spPr>
        <p:txBody>
          <a:bodyPr>
            <a:normAutofit/>
          </a:bodyPr>
          <a:lstStyle/>
          <a:p>
            <a:pPr algn="l">
              <a:lnSpc>
                <a:spcPts val="1800"/>
              </a:lnSpc>
              <a:spcAft>
                <a:spcPts val="1200"/>
              </a:spcAft>
            </a:pPr>
            <a:r>
              <a:rPr lang="en-US" altLang="zh-CN" sz="2000" b="1" dirty="0">
                <a:latin typeface="Times New Roman"/>
                <a:ea typeface="微软雅黑"/>
              </a:rPr>
              <a:t>1. Display Filter(</a:t>
            </a:r>
            <a:r>
              <a:rPr lang="zh-CN" altLang="zh-CN" sz="2000" b="1" dirty="0">
                <a:latin typeface="Times New Roman"/>
                <a:ea typeface="微软雅黑"/>
              </a:rPr>
              <a:t>显示过滤器</a:t>
            </a:r>
            <a:r>
              <a:rPr lang="en-US" altLang="zh-CN" sz="2000" b="1" dirty="0">
                <a:latin typeface="Times New Roman"/>
                <a:ea typeface="微软雅黑"/>
              </a:rPr>
              <a:t>)</a:t>
            </a:r>
            <a:endParaRPr lang="zh-CN" altLang="zh-CN" sz="2000" dirty="0">
              <a:latin typeface="Times New Roman"/>
              <a:ea typeface="微软雅黑"/>
            </a:endParaRPr>
          </a:p>
          <a:p>
            <a:pPr algn="l">
              <a:lnSpc>
                <a:spcPts val="2600"/>
              </a:lnSpc>
              <a:spcBef>
                <a:spcPts val="600"/>
              </a:spcBef>
              <a:spcAft>
                <a:spcPts val="600"/>
              </a:spcAft>
            </a:pPr>
            <a:r>
              <a:rPr lang="en-US" altLang="zh-CN" sz="2000" b="1" dirty="0">
                <a:latin typeface="Times New Roman"/>
                <a:ea typeface="微软雅黑"/>
              </a:rPr>
              <a:t>2. Packet List Pane(</a:t>
            </a:r>
            <a:r>
              <a:rPr lang="zh-CN" altLang="en-US" sz="2000" b="1" dirty="0">
                <a:latin typeface="Times New Roman"/>
                <a:ea typeface="微软雅黑"/>
              </a:rPr>
              <a:t>数据包列表</a:t>
            </a:r>
            <a:r>
              <a:rPr lang="en-US" altLang="zh-CN" sz="2000" b="1" dirty="0">
                <a:latin typeface="Times New Roman"/>
                <a:ea typeface="微软雅黑"/>
              </a:rPr>
              <a:t>)</a:t>
            </a:r>
          </a:p>
          <a:p>
            <a:pPr algn="l">
              <a:lnSpc>
                <a:spcPts val="2600"/>
              </a:lnSpc>
              <a:spcBef>
                <a:spcPts val="600"/>
              </a:spcBef>
              <a:spcAft>
                <a:spcPts val="600"/>
              </a:spcAft>
            </a:pPr>
            <a:r>
              <a:rPr lang="en-US" altLang="zh-CN" sz="2000" b="1" dirty="0">
                <a:latin typeface="Times New Roman"/>
                <a:ea typeface="微软雅黑"/>
                <a:cs typeface="+mn-cs"/>
              </a:rPr>
              <a:t>3. Packet Details Pane(</a:t>
            </a:r>
            <a:r>
              <a:rPr lang="zh-CN" altLang="en-US" sz="2000" b="1" dirty="0">
                <a:latin typeface="Times New Roman"/>
                <a:ea typeface="微软雅黑"/>
                <a:cs typeface="+mn-cs"/>
              </a:rPr>
              <a:t>数据包详细信息</a:t>
            </a:r>
            <a:r>
              <a:rPr lang="en-US" altLang="zh-CN" sz="2000" b="1" dirty="0">
                <a:latin typeface="Times New Roman"/>
                <a:ea typeface="微软雅黑"/>
                <a:cs typeface="+mn-cs"/>
              </a:rPr>
              <a:t>)</a:t>
            </a:r>
          </a:p>
          <a:p>
            <a:pPr>
              <a:lnSpc>
                <a:spcPts val="2600"/>
              </a:lnSpc>
              <a:spcBef>
                <a:spcPts val="600"/>
              </a:spcBef>
              <a:spcAft>
                <a:spcPts val="600"/>
              </a:spcAft>
            </a:pPr>
            <a:r>
              <a:rPr lang="en-US" altLang="zh-CN" sz="2000" b="1" dirty="0">
                <a:latin typeface="Times New Roman"/>
                <a:ea typeface="微软雅黑"/>
              </a:rPr>
              <a:t>4. Dissector Pane(16</a:t>
            </a:r>
            <a:r>
              <a:rPr lang="zh-CN" altLang="en-US" sz="2000" b="1" dirty="0">
                <a:latin typeface="Times New Roman"/>
                <a:ea typeface="微软雅黑"/>
              </a:rPr>
              <a:t>进制数据</a:t>
            </a:r>
            <a:r>
              <a:rPr lang="en-US" altLang="zh-CN" sz="2000" b="1" dirty="0">
                <a:latin typeface="Times New Roman"/>
                <a:ea typeface="微软雅黑"/>
              </a:rPr>
              <a:t>)</a:t>
            </a:r>
          </a:p>
          <a:p>
            <a:pPr>
              <a:lnSpc>
                <a:spcPts val="2600"/>
              </a:lnSpc>
              <a:spcBef>
                <a:spcPts val="600"/>
              </a:spcBef>
              <a:spcAft>
                <a:spcPts val="600"/>
              </a:spcAft>
            </a:pPr>
            <a:r>
              <a:rPr lang="en-US" altLang="zh-CN" sz="2000" b="1" dirty="0">
                <a:latin typeface="Times New Roman"/>
                <a:ea typeface="微软雅黑"/>
              </a:rPr>
              <a:t>5. </a:t>
            </a:r>
            <a:r>
              <a:rPr lang="en-US" altLang="zh-CN" sz="2000" b="1" dirty="0" err="1">
                <a:latin typeface="Times New Roman"/>
                <a:ea typeface="微软雅黑"/>
              </a:rPr>
              <a:t>Miscellanous</a:t>
            </a:r>
            <a:r>
              <a:rPr lang="en-US" altLang="zh-CN" sz="2000" b="1" dirty="0">
                <a:latin typeface="Times New Roman"/>
                <a:ea typeface="微软雅黑"/>
              </a:rPr>
              <a:t>(</a:t>
            </a:r>
            <a:r>
              <a:rPr lang="zh-CN" altLang="en-US" sz="2000" b="1" dirty="0">
                <a:latin typeface="Times New Roman"/>
                <a:ea typeface="微软雅黑"/>
              </a:rPr>
              <a:t>地址栏，杂项</a:t>
            </a:r>
            <a:r>
              <a:rPr lang="en-US" altLang="zh-CN" sz="2000" b="1" dirty="0">
                <a:latin typeface="Times New Roman"/>
                <a:ea typeface="微软雅黑"/>
              </a:rPr>
              <a:t>)</a:t>
            </a:r>
          </a:p>
          <a:p>
            <a:pPr algn="l">
              <a:lnSpc>
                <a:spcPts val="2600"/>
              </a:lnSpc>
              <a:spcBef>
                <a:spcPts val="600"/>
              </a:spcBef>
              <a:spcAft>
                <a:spcPts val="600"/>
              </a:spcAft>
            </a:pPr>
            <a:endParaRPr lang="en-US" altLang="zh-CN" sz="2000" b="1" dirty="0">
              <a:solidFill>
                <a:srgbClr val="68174B"/>
              </a:solidFill>
              <a:latin typeface="Times New Roman"/>
              <a:ea typeface="微软雅黑"/>
            </a:endParaRPr>
          </a:p>
          <a:p>
            <a:pPr algn="l">
              <a:lnSpc>
                <a:spcPts val="2600"/>
              </a:lnSpc>
              <a:spcBef>
                <a:spcPts val="600"/>
              </a:spcBef>
              <a:spcAft>
                <a:spcPts val="600"/>
              </a:spcAft>
            </a:pPr>
            <a:endParaRPr lang="en-US" altLang="zh-CN" sz="2000" b="1" dirty="0">
              <a:solidFill>
                <a:srgbClr val="68174B"/>
              </a:solidFill>
              <a:latin typeface="Times New Roman"/>
              <a:ea typeface="微软雅黑"/>
            </a:endParaRPr>
          </a:p>
          <a:p>
            <a:pPr algn="l">
              <a:lnSpc>
                <a:spcPts val="2600"/>
              </a:lnSpc>
              <a:spcBef>
                <a:spcPts val="600"/>
              </a:spcBef>
              <a:spcAft>
                <a:spcPts val="600"/>
              </a:spcAft>
            </a:pPr>
            <a:endParaRPr lang="en-US" altLang="zh-CN" sz="2000" b="1" dirty="0">
              <a:solidFill>
                <a:srgbClr val="68174B"/>
              </a:solidFill>
              <a:latin typeface="Times New Roman"/>
              <a:ea typeface="微软雅黑"/>
            </a:endParaRPr>
          </a:p>
          <a:p>
            <a:pPr algn="l">
              <a:lnSpc>
                <a:spcPts val="2600"/>
              </a:lnSpc>
              <a:spcBef>
                <a:spcPts val="600"/>
              </a:spcBef>
              <a:spcAft>
                <a:spcPts val="600"/>
              </a:spcAft>
            </a:pPr>
            <a:endParaRPr lang="en-US" altLang="zh-CN" sz="2000" b="1" dirty="0">
              <a:solidFill>
                <a:srgbClr val="68174B"/>
              </a:solidFill>
              <a:latin typeface="Times New Roman"/>
              <a:ea typeface="微软雅黑"/>
            </a:endParaRPr>
          </a:p>
          <a:p>
            <a:pPr algn="l">
              <a:lnSpc>
                <a:spcPts val="2600"/>
              </a:lnSpc>
              <a:spcBef>
                <a:spcPts val="600"/>
              </a:spcBef>
              <a:spcAft>
                <a:spcPts val="600"/>
              </a:spcAft>
            </a:pPr>
            <a:endParaRPr lang="en-US" altLang="zh-CN" sz="1400" dirty="0">
              <a:solidFill>
                <a:srgbClr val="4D4D4D"/>
              </a:solidFill>
              <a:latin typeface="-apple-system"/>
              <a:ea typeface="微软雅黑"/>
            </a:endParaRPr>
          </a:p>
          <a:p>
            <a:pPr algn="l">
              <a:lnSpc>
                <a:spcPts val="2600"/>
              </a:lnSpc>
              <a:spcBef>
                <a:spcPts val="600"/>
              </a:spcBef>
              <a:spcAft>
                <a:spcPts val="600"/>
              </a:spcAft>
            </a:pPr>
            <a:endParaRPr lang="en-US" altLang="zh-CN" sz="1400" dirty="0">
              <a:solidFill>
                <a:srgbClr val="4D4D4D"/>
              </a:solidFill>
              <a:latin typeface="-apple-system"/>
              <a:ea typeface="微软雅黑"/>
            </a:endParaRPr>
          </a:p>
          <a:p>
            <a:pPr algn="l">
              <a:lnSpc>
                <a:spcPts val="2600"/>
              </a:lnSpc>
              <a:spcBef>
                <a:spcPts val="600"/>
              </a:spcBef>
              <a:spcAft>
                <a:spcPts val="600"/>
              </a:spcAft>
            </a:pPr>
            <a:endParaRPr lang="en-US" altLang="zh-CN" sz="2000" dirty="0">
              <a:latin typeface="Times New Roman"/>
              <a:ea typeface="微软雅黑"/>
            </a:endParaRPr>
          </a:p>
        </p:txBody>
      </p:sp>
      <p:pic>
        <p:nvPicPr>
          <p:cNvPr id="4" name="Picture 4" descr="wireshark工具使用详解以及Tcp三次握手抓包解析">
            <a:extLst>
              <a:ext uri="{FF2B5EF4-FFF2-40B4-BE49-F238E27FC236}">
                <a16:creationId xmlns:a16="http://schemas.microsoft.com/office/drawing/2014/main" id="{53FD41D9-4B1D-D596-4492-4AF5B13A1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6766" y="1140386"/>
            <a:ext cx="7225234" cy="500393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FE5043BC-37B5-A08F-11D1-08FC50F78D57}"/>
              </a:ext>
            </a:extLst>
          </p:cNvPr>
          <p:cNvPicPr>
            <a:picLocks noChangeAspect="1"/>
          </p:cNvPicPr>
          <p:nvPr/>
        </p:nvPicPr>
        <p:blipFill>
          <a:blip r:embed="rId4"/>
          <a:stretch>
            <a:fillRect/>
          </a:stretch>
        </p:blipFill>
        <p:spPr>
          <a:xfrm>
            <a:off x="149439" y="3735658"/>
            <a:ext cx="4817327" cy="3122342"/>
          </a:xfrm>
          <a:prstGeom prst="rect">
            <a:avLst/>
          </a:prstGeom>
        </p:spPr>
      </p:pic>
    </p:spTree>
    <p:extLst>
      <p:ext uri="{BB962C8B-B14F-4D97-AF65-F5344CB8AC3E}">
        <p14:creationId xmlns:p14="http://schemas.microsoft.com/office/powerpoint/2010/main" val="2707712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21238-DEED-796B-97AA-D1357E9CB30E}"/>
              </a:ext>
            </a:extLst>
          </p:cNvPr>
          <p:cNvSpPr>
            <a:spLocks noGrp="1"/>
          </p:cNvSpPr>
          <p:nvPr>
            <p:ph type="title"/>
          </p:nvPr>
        </p:nvSpPr>
        <p:spPr>
          <a:xfrm>
            <a:off x="298878" y="20746"/>
            <a:ext cx="10515600" cy="1325563"/>
          </a:xfrm>
        </p:spPr>
        <p:txBody>
          <a:bodyPr/>
          <a:lstStyle/>
          <a:p>
            <a:r>
              <a:rPr lang="en-US" altLang="zh-CN" sz="3200" b="1" dirty="0" err="1">
                <a:solidFill>
                  <a:srgbClr val="68174B"/>
                </a:solidFill>
                <a:latin typeface="Times New Roman"/>
                <a:ea typeface="微软雅黑"/>
                <a:cs typeface="+mn-cs"/>
              </a:rPr>
              <a:t>WireShark</a:t>
            </a:r>
            <a:r>
              <a:rPr lang="en-US" altLang="zh-CN" sz="3200" b="1" dirty="0">
                <a:solidFill>
                  <a:srgbClr val="68174B"/>
                </a:solidFill>
                <a:latin typeface="Times New Roman"/>
                <a:ea typeface="微软雅黑"/>
                <a:cs typeface="+mn-cs"/>
              </a:rPr>
              <a:t> </a:t>
            </a:r>
            <a:r>
              <a:rPr lang="zh-CN" altLang="en-US" sz="3200" b="1" dirty="0">
                <a:solidFill>
                  <a:srgbClr val="68174B"/>
                </a:solidFill>
                <a:latin typeface="Times New Roman"/>
                <a:ea typeface="微软雅黑"/>
                <a:cs typeface="+mn-cs"/>
              </a:rPr>
              <a:t>的</a:t>
            </a:r>
            <a:r>
              <a:rPr lang="zh-CN" altLang="zh-CN" sz="3200" b="1" dirty="0">
                <a:solidFill>
                  <a:srgbClr val="68174B"/>
                </a:solidFill>
                <a:latin typeface="Times New Roman"/>
                <a:ea typeface="微软雅黑"/>
                <a:cs typeface="+mn-cs"/>
              </a:rPr>
              <a:t>主要界面：</a:t>
            </a:r>
            <a:br>
              <a:rPr lang="zh-CN" altLang="zh-CN" sz="3200" b="1" dirty="0">
                <a:solidFill>
                  <a:srgbClr val="68174B"/>
                </a:solidFill>
                <a:latin typeface="Times New Roman"/>
                <a:ea typeface="微软雅黑"/>
                <a:cs typeface="+mn-cs"/>
              </a:rPr>
            </a:br>
            <a:endParaRPr lang="zh-CN" altLang="en-US" sz="3200" b="1" dirty="0">
              <a:solidFill>
                <a:srgbClr val="68174B"/>
              </a:solidFill>
              <a:latin typeface="Times New Roman"/>
              <a:ea typeface="微软雅黑"/>
              <a:cs typeface="+mn-cs"/>
            </a:endParaRPr>
          </a:p>
        </p:txBody>
      </p:sp>
      <p:sp>
        <p:nvSpPr>
          <p:cNvPr id="3" name="内容占位符 2">
            <a:extLst>
              <a:ext uri="{FF2B5EF4-FFF2-40B4-BE49-F238E27FC236}">
                <a16:creationId xmlns:a16="http://schemas.microsoft.com/office/drawing/2014/main" id="{4A3D2ADB-6980-9C1D-D879-DD34DE4343C0}"/>
              </a:ext>
            </a:extLst>
          </p:cNvPr>
          <p:cNvSpPr>
            <a:spLocks noGrp="1"/>
          </p:cNvSpPr>
          <p:nvPr>
            <p:ph idx="1"/>
          </p:nvPr>
        </p:nvSpPr>
        <p:spPr>
          <a:xfrm>
            <a:off x="298878" y="1104981"/>
            <a:ext cx="11893122" cy="4351338"/>
          </a:xfrm>
        </p:spPr>
        <p:txBody>
          <a:bodyPr>
            <a:normAutofit/>
          </a:bodyPr>
          <a:lstStyle/>
          <a:p>
            <a:pPr algn="l">
              <a:lnSpc>
                <a:spcPts val="1800"/>
              </a:lnSpc>
              <a:spcAft>
                <a:spcPts val="1200"/>
              </a:spcAft>
            </a:pPr>
            <a:r>
              <a:rPr lang="en-US" altLang="zh-CN" sz="2000" b="1" dirty="0">
                <a:solidFill>
                  <a:srgbClr val="68174B"/>
                </a:solidFill>
                <a:latin typeface="Times New Roman"/>
                <a:ea typeface="微软雅黑"/>
              </a:rPr>
              <a:t>1. Display Filter(</a:t>
            </a:r>
            <a:r>
              <a:rPr lang="zh-CN" altLang="zh-CN" sz="2000" b="1" dirty="0">
                <a:solidFill>
                  <a:srgbClr val="68174B"/>
                </a:solidFill>
                <a:latin typeface="Times New Roman"/>
                <a:ea typeface="微软雅黑"/>
              </a:rPr>
              <a:t>显示过滤器</a:t>
            </a:r>
            <a:r>
              <a:rPr lang="en-US" altLang="zh-CN" sz="2000" b="1" dirty="0">
                <a:solidFill>
                  <a:srgbClr val="68174B"/>
                </a:solidFill>
                <a:latin typeface="Times New Roman"/>
                <a:ea typeface="微软雅黑"/>
              </a:rPr>
              <a:t>)</a:t>
            </a:r>
            <a:r>
              <a:rPr lang="zh-CN" altLang="zh-CN" sz="2000" dirty="0">
                <a:latin typeface="Times New Roman"/>
                <a:ea typeface="微软雅黑"/>
              </a:rPr>
              <a:t>， 用于过滤</a:t>
            </a:r>
            <a:r>
              <a:rPr lang="zh-CN" altLang="en-US" sz="2000" dirty="0">
                <a:latin typeface="Times New Roman"/>
                <a:ea typeface="微软雅黑"/>
              </a:rPr>
              <a:t>，用于设置过滤条件进行数据包列表过滤。菜单路径：</a:t>
            </a:r>
            <a:r>
              <a:rPr lang="en-US" altLang="zh-CN" sz="2000" dirty="0">
                <a:latin typeface="Times New Roman"/>
                <a:ea typeface="微软雅黑"/>
              </a:rPr>
              <a:t>Analyze --&gt; Display Filters</a:t>
            </a:r>
          </a:p>
          <a:p>
            <a:pPr algn="l">
              <a:lnSpc>
                <a:spcPts val="1800"/>
              </a:lnSpc>
              <a:spcAft>
                <a:spcPts val="1200"/>
              </a:spcAft>
            </a:pPr>
            <a:endParaRPr lang="en-US" altLang="zh-CN" sz="2000" dirty="0">
              <a:latin typeface="Times New Roman"/>
              <a:ea typeface="微软雅黑"/>
            </a:endParaRPr>
          </a:p>
          <a:p>
            <a:pPr marL="0" indent="0" algn="l">
              <a:lnSpc>
                <a:spcPts val="1800"/>
              </a:lnSpc>
              <a:spcAft>
                <a:spcPts val="1200"/>
              </a:spcAft>
              <a:buNone/>
            </a:pPr>
            <a:endParaRPr lang="zh-CN" altLang="zh-CN" sz="2000" dirty="0">
              <a:latin typeface="Times New Roman"/>
              <a:ea typeface="微软雅黑"/>
            </a:endParaRPr>
          </a:p>
          <a:p>
            <a:pPr algn="l">
              <a:lnSpc>
                <a:spcPts val="2600"/>
              </a:lnSpc>
              <a:spcBef>
                <a:spcPts val="600"/>
              </a:spcBef>
              <a:spcAft>
                <a:spcPts val="600"/>
              </a:spcAft>
            </a:pPr>
            <a:r>
              <a:rPr lang="en-US" altLang="zh-CN" sz="2000" b="1" dirty="0">
                <a:solidFill>
                  <a:srgbClr val="68174B"/>
                </a:solidFill>
                <a:latin typeface="Times New Roman"/>
                <a:ea typeface="微软雅黑"/>
              </a:rPr>
              <a:t>2. Packet List Pane(</a:t>
            </a:r>
            <a:r>
              <a:rPr lang="zh-CN" altLang="en-US" sz="2000" b="1" dirty="0">
                <a:solidFill>
                  <a:srgbClr val="68174B"/>
                </a:solidFill>
                <a:latin typeface="Times New Roman"/>
                <a:ea typeface="微软雅黑"/>
              </a:rPr>
              <a:t>数据包列表</a:t>
            </a:r>
            <a:r>
              <a:rPr lang="en-US" altLang="zh-CN" sz="2000" b="1" dirty="0">
                <a:solidFill>
                  <a:srgbClr val="68174B"/>
                </a:solidFill>
                <a:latin typeface="Times New Roman"/>
                <a:ea typeface="微软雅黑"/>
              </a:rPr>
              <a:t>)</a:t>
            </a:r>
            <a:r>
              <a:rPr lang="zh-CN" altLang="en-US" sz="2000" dirty="0">
                <a:latin typeface="Times New Roman"/>
                <a:ea typeface="微软雅黑"/>
              </a:rPr>
              <a:t>， 显示捕获到的数据包，每个数据包包含编号，时间戳，源地址，目标地址，协议，长度，以及数据包信息。 不同协议的数据包使用了不同的颜色区分显示。</a:t>
            </a:r>
            <a:endParaRPr lang="en-US" altLang="zh-CN" sz="2000" dirty="0">
              <a:latin typeface="Times New Roman"/>
              <a:ea typeface="微软雅黑"/>
            </a:endParaRPr>
          </a:p>
          <a:p>
            <a:pPr algn="l">
              <a:lnSpc>
                <a:spcPts val="2600"/>
              </a:lnSpc>
              <a:spcBef>
                <a:spcPts val="600"/>
              </a:spcBef>
              <a:spcAft>
                <a:spcPts val="600"/>
              </a:spcAft>
            </a:pPr>
            <a:endParaRPr lang="en-US" altLang="zh-CN" sz="1400" dirty="0">
              <a:solidFill>
                <a:srgbClr val="4D4D4D"/>
              </a:solidFill>
              <a:latin typeface="-apple-system"/>
              <a:ea typeface="微软雅黑"/>
            </a:endParaRPr>
          </a:p>
          <a:p>
            <a:pPr algn="l">
              <a:lnSpc>
                <a:spcPts val="2600"/>
              </a:lnSpc>
              <a:spcBef>
                <a:spcPts val="600"/>
              </a:spcBef>
              <a:spcAft>
                <a:spcPts val="600"/>
              </a:spcAft>
            </a:pPr>
            <a:endParaRPr lang="en-US" altLang="zh-CN" sz="1400" dirty="0">
              <a:solidFill>
                <a:srgbClr val="4D4D4D"/>
              </a:solidFill>
              <a:latin typeface="-apple-system"/>
              <a:ea typeface="微软雅黑"/>
            </a:endParaRPr>
          </a:p>
          <a:p>
            <a:pPr algn="l">
              <a:lnSpc>
                <a:spcPts val="2600"/>
              </a:lnSpc>
              <a:spcBef>
                <a:spcPts val="600"/>
              </a:spcBef>
              <a:spcAft>
                <a:spcPts val="600"/>
              </a:spcAft>
            </a:pPr>
            <a:endParaRPr lang="en-US" altLang="zh-CN" sz="2000" dirty="0">
              <a:latin typeface="Times New Roman"/>
              <a:ea typeface="微软雅黑"/>
            </a:endParaRPr>
          </a:p>
        </p:txBody>
      </p:sp>
      <p:pic>
        <p:nvPicPr>
          <p:cNvPr id="9218" name="Picture 2">
            <a:extLst>
              <a:ext uri="{FF2B5EF4-FFF2-40B4-BE49-F238E27FC236}">
                <a16:creationId xmlns:a16="http://schemas.microsoft.com/office/drawing/2014/main" id="{AA2BF061-2F60-DE5F-6357-2C30FB607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074" y="1660320"/>
            <a:ext cx="8095377" cy="93745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F37D58D-DF24-B66F-0BDF-857BE2B2A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074" y="3753996"/>
            <a:ext cx="8391525" cy="11806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A97EA65-7D7A-003D-49B0-CCF33FB565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074" y="5197599"/>
            <a:ext cx="8391525" cy="166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67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CCB2E-B110-CAF9-C247-C376469D3B23}"/>
              </a:ext>
            </a:extLst>
          </p:cNvPr>
          <p:cNvSpPr>
            <a:spLocks noGrp="1"/>
          </p:cNvSpPr>
          <p:nvPr>
            <p:ph type="title"/>
          </p:nvPr>
        </p:nvSpPr>
        <p:spPr>
          <a:xfrm>
            <a:off x="80314" y="83885"/>
            <a:ext cx="11495048" cy="1325563"/>
          </a:xfrm>
        </p:spPr>
        <p:txBody>
          <a:bodyPr>
            <a:normAutofit fontScale="90000"/>
          </a:bodyPr>
          <a:lstStyle/>
          <a:p>
            <a:pPr>
              <a:lnSpc>
                <a:spcPts val="2600"/>
              </a:lnSpc>
              <a:spcBef>
                <a:spcPts val="600"/>
              </a:spcBef>
              <a:spcAft>
                <a:spcPts val="600"/>
              </a:spcAft>
            </a:pPr>
            <a:r>
              <a:rPr lang="en-US" altLang="zh-CN" sz="2200" b="1" dirty="0">
                <a:solidFill>
                  <a:srgbClr val="68174B"/>
                </a:solidFill>
                <a:latin typeface="Times New Roman"/>
                <a:ea typeface="微软雅黑"/>
                <a:cs typeface="+mn-cs"/>
              </a:rPr>
              <a:t>3. Packet Details Pane(</a:t>
            </a:r>
            <a:r>
              <a:rPr lang="zh-CN" altLang="en-US" sz="2200" b="1" dirty="0">
                <a:solidFill>
                  <a:srgbClr val="68174B"/>
                </a:solidFill>
                <a:latin typeface="Times New Roman"/>
                <a:ea typeface="微软雅黑"/>
                <a:cs typeface="+mn-cs"/>
              </a:rPr>
              <a:t>数据包详细信息</a:t>
            </a:r>
            <a:r>
              <a:rPr lang="en-US" altLang="zh-CN" sz="2200" b="1" dirty="0">
                <a:solidFill>
                  <a:srgbClr val="68174B"/>
                </a:solidFill>
                <a:latin typeface="Times New Roman"/>
                <a:ea typeface="微软雅黑"/>
                <a:cs typeface="+mn-cs"/>
              </a:rPr>
              <a:t>)</a:t>
            </a:r>
            <a:r>
              <a:rPr lang="en-US" altLang="zh-CN" sz="2200" dirty="0">
                <a:latin typeface="Times New Roman"/>
                <a:ea typeface="微软雅黑"/>
                <a:cs typeface="+mn-cs"/>
              </a:rPr>
              <a:t>, </a:t>
            </a:r>
            <a:r>
              <a:rPr lang="zh-CN" altLang="en-US" sz="2200" dirty="0">
                <a:latin typeface="Times New Roman"/>
                <a:ea typeface="微软雅黑"/>
                <a:cs typeface="+mn-cs"/>
              </a:rPr>
              <a:t>在数据包列表中选择指定数据包，在数据包详细信息中会显示数据包的所有详细信息内容。数据包详细信息面板是最重要的，用来查看协议中的每一个字段。各行信息分别为</a:t>
            </a:r>
            <a:br>
              <a:rPr lang="en-US" altLang="zh-CN" sz="4400" b="0" i="0" dirty="0">
                <a:solidFill>
                  <a:srgbClr val="4D4D4D"/>
                </a:solidFill>
                <a:effectLst/>
                <a:latin typeface="-apple-system"/>
              </a:rPr>
            </a:br>
            <a:endParaRPr lang="zh-CN" altLang="en-US" dirty="0"/>
          </a:p>
        </p:txBody>
      </p:sp>
      <p:sp>
        <p:nvSpPr>
          <p:cNvPr id="3" name="内容占位符 2">
            <a:extLst>
              <a:ext uri="{FF2B5EF4-FFF2-40B4-BE49-F238E27FC236}">
                <a16:creationId xmlns:a16="http://schemas.microsoft.com/office/drawing/2014/main" id="{FCDF82E2-25F2-9282-CE70-7FB087DF9314}"/>
              </a:ext>
            </a:extLst>
          </p:cNvPr>
          <p:cNvSpPr>
            <a:spLocks noGrp="1"/>
          </p:cNvSpPr>
          <p:nvPr>
            <p:ph idx="1"/>
          </p:nvPr>
        </p:nvSpPr>
        <p:spPr>
          <a:xfrm>
            <a:off x="0" y="1097214"/>
            <a:ext cx="11495047" cy="4351338"/>
          </a:xfrm>
        </p:spPr>
        <p:txBody>
          <a:bodyPr/>
          <a:lstStyle/>
          <a:p>
            <a:pPr marL="0" indent="0" algn="l">
              <a:lnSpc>
                <a:spcPts val="2000"/>
              </a:lnSpc>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Frame:   </a:t>
            </a:r>
            <a:r>
              <a:rPr lang="zh-CN" altLang="en-US" sz="2000" dirty="0">
                <a:latin typeface="微软雅黑" panose="020B0503020204020204" pitchFamily="34" charset="-122"/>
                <a:ea typeface="微软雅黑" panose="020B0503020204020204" pitchFamily="34" charset="-122"/>
              </a:rPr>
              <a:t>物理层的数据帧概况</a:t>
            </a:r>
          </a:p>
          <a:p>
            <a:pPr marL="0" indent="0" algn="l">
              <a:lnSpc>
                <a:spcPts val="2000"/>
              </a:lnSpc>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Ethernet II: </a:t>
            </a:r>
            <a:r>
              <a:rPr lang="zh-CN" altLang="en-US" sz="2000" dirty="0">
                <a:latin typeface="微软雅黑" panose="020B0503020204020204" pitchFamily="34" charset="-122"/>
                <a:ea typeface="微软雅黑" panose="020B0503020204020204" pitchFamily="34" charset="-122"/>
              </a:rPr>
              <a:t>数据链路层以太网帧头部信息</a:t>
            </a:r>
          </a:p>
          <a:p>
            <a:pPr marL="0" indent="0" algn="l">
              <a:lnSpc>
                <a:spcPts val="2000"/>
              </a:lnSpc>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Internet Protocol Version 4: </a:t>
            </a:r>
            <a:r>
              <a:rPr lang="zh-CN" altLang="en-US" sz="2000" dirty="0">
                <a:latin typeface="微软雅黑" panose="020B0503020204020204" pitchFamily="34" charset="-122"/>
                <a:ea typeface="微软雅黑" panose="020B0503020204020204" pitchFamily="34" charset="-122"/>
              </a:rPr>
              <a:t>网络层</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包头部信息</a:t>
            </a:r>
          </a:p>
          <a:p>
            <a:pPr marL="0" indent="0" algn="l">
              <a:lnSpc>
                <a:spcPts val="2000"/>
              </a:lnSpc>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Transmission Control Protocol:  </a:t>
            </a:r>
            <a:r>
              <a:rPr lang="zh-CN" altLang="en-US" sz="2000" dirty="0">
                <a:latin typeface="微软雅黑" panose="020B0503020204020204" pitchFamily="34" charset="-122"/>
                <a:ea typeface="微软雅黑" panose="020B0503020204020204" pitchFamily="34" charset="-122"/>
              </a:rPr>
              <a:t>传输层的数据段头部信息，此处是</a:t>
            </a:r>
            <a:r>
              <a:rPr lang="en-US" altLang="zh-CN" sz="2000" dirty="0">
                <a:latin typeface="微软雅黑" panose="020B0503020204020204" pitchFamily="34" charset="-122"/>
                <a:ea typeface="微软雅黑" panose="020B0503020204020204" pitchFamily="34" charset="-122"/>
              </a:rPr>
              <a:t>TCP</a:t>
            </a:r>
          </a:p>
          <a:p>
            <a:pPr marL="0" indent="0" algn="l">
              <a:lnSpc>
                <a:spcPts val="2000"/>
              </a:lnSpc>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Hypertext Transfer Protocol:  </a:t>
            </a:r>
            <a:r>
              <a:rPr lang="zh-CN" altLang="en-US" sz="2000" dirty="0">
                <a:latin typeface="微软雅黑" panose="020B0503020204020204" pitchFamily="34" charset="-122"/>
                <a:ea typeface="微软雅黑" panose="020B0503020204020204" pitchFamily="34" charset="-122"/>
              </a:rPr>
              <a:t>应用层的信息，此处是</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协议</a:t>
            </a:r>
          </a:p>
          <a:p>
            <a:endParaRPr lang="zh-CN" altLang="en-US" dirty="0"/>
          </a:p>
        </p:txBody>
      </p:sp>
      <p:pic>
        <p:nvPicPr>
          <p:cNvPr id="10242" name="Picture 2">
            <a:extLst>
              <a:ext uri="{FF2B5EF4-FFF2-40B4-BE49-F238E27FC236}">
                <a16:creationId xmlns:a16="http://schemas.microsoft.com/office/drawing/2014/main" id="{E2B29D15-459E-45BB-F2FC-03C2F3D25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3063" y="2990088"/>
            <a:ext cx="8868937" cy="386791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A43BC73-6526-490D-1C18-84E382F76FDD}"/>
              </a:ext>
            </a:extLst>
          </p:cNvPr>
          <p:cNvSpPr txBox="1"/>
          <p:nvPr/>
        </p:nvSpPr>
        <p:spPr>
          <a:xfrm>
            <a:off x="259823" y="3939278"/>
            <a:ext cx="6126480" cy="369332"/>
          </a:xfrm>
          <a:prstGeom prst="rect">
            <a:avLst/>
          </a:prstGeom>
          <a:noFill/>
        </p:spPr>
        <p:txBody>
          <a:bodyPr wrap="square">
            <a:spAutoFit/>
          </a:bodyPr>
          <a:lstStyle/>
          <a:p>
            <a:pPr algn="l"/>
            <a:r>
              <a:rPr lang="en-US" altLang="zh-CN" sz="1800" b="1" dirty="0">
                <a:solidFill>
                  <a:srgbClr val="3A4145"/>
                </a:solidFill>
                <a:latin typeface="微软雅黑" panose="020B0503020204020204" pitchFamily="34" charset="-122"/>
                <a:ea typeface="微软雅黑" panose="020B0503020204020204" pitchFamily="34" charset="-122"/>
              </a:rPr>
              <a:t>Wireshark</a:t>
            </a:r>
            <a:r>
              <a:rPr lang="zh-CN" altLang="en-US" sz="1800" b="1" dirty="0">
                <a:solidFill>
                  <a:srgbClr val="3A4145"/>
                </a:solidFill>
                <a:latin typeface="微软雅黑" panose="020B0503020204020204" pitchFamily="34" charset="-122"/>
                <a:ea typeface="微软雅黑" panose="020B0503020204020204" pitchFamily="34" charset="-122"/>
              </a:rPr>
              <a:t>与对应的</a:t>
            </a:r>
            <a:r>
              <a:rPr lang="en-US" altLang="zh-CN" sz="1800" b="1" dirty="0">
                <a:solidFill>
                  <a:srgbClr val="3A4145"/>
                </a:solidFill>
                <a:latin typeface="微软雅黑" panose="020B0503020204020204" pitchFamily="34" charset="-122"/>
                <a:ea typeface="微软雅黑" panose="020B0503020204020204" pitchFamily="34" charset="-122"/>
              </a:rPr>
              <a:t>OSI</a:t>
            </a:r>
            <a:r>
              <a:rPr lang="zh-CN" altLang="en-US" sz="1800" b="1" dirty="0">
                <a:solidFill>
                  <a:srgbClr val="3A4145"/>
                </a:solidFill>
                <a:latin typeface="微软雅黑" panose="020B0503020204020204" pitchFamily="34" charset="-122"/>
                <a:ea typeface="微软雅黑" panose="020B0503020204020204" pitchFamily="34" charset="-122"/>
              </a:rPr>
              <a:t>七层模型</a:t>
            </a:r>
          </a:p>
        </p:txBody>
      </p:sp>
    </p:spTree>
    <p:extLst>
      <p:ext uri="{BB962C8B-B14F-4D97-AF65-F5344CB8AC3E}">
        <p14:creationId xmlns:p14="http://schemas.microsoft.com/office/powerpoint/2010/main" val="2612737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9BEF5-375F-7D47-D5E6-420984BB8DB7}"/>
              </a:ext>
            </a:extLst>
          </p:cNvPr>
          <p:cNvSpPr>
            <a:spLocks noGrp="1"/>
          </p:cNvSpPr>
          <p:nvPr>
            <p:ph type="title"/>
          </p:nvPr>
        </p:nvSpPr>
        <p:spPr>
          <a:xfrm>
            <a:off x="0" y="2239435"/>
            <a:ext cx="12192000" cy="1353947"/>
          </a:xfrm>
        </p:spPr>
        <p:txBody>
          <a:bodyPr>
            <a:normAutofit fontScale="90000"/>
          </a:bodyPr>
          <a:lstStyle/>
          <a:p>
            <a:pPr>
              <a:lnSpc>
                <a:spcPct val="100000"/>
              </a:lnSpc>
              <a:spcAft>
                <a:spcPts val="600"/>
              </a:spcAft>
            </a:pPr>
            <a:r>
              <a:rPr kumimoji="0" lang="zh-CN" altLang="zh-CN" sz="2800" b="1" i="0" u="none" strike="noStrike" kern="1200" cap="none" spc="0" normalizeH="0" baseline="0" noProof="0" dirty="0">
                <a:ln>
                  <a:noFill/>
                </a:ln>
                <a:solidFill>
                  <a:srgbClr val="68174B"/>
                </a:solidFill>
                <a:effectLst/>
                <a:uLnTx/>
                <a:uFillTx/>
                <a:latin typeface="Times New Roman"/>
                <a:ea typeface="微软雅黑"/>
                <a:cs typeface="+mn-cs"/>
              </a:rPr>
              <a:t>过滤器有两种</a:t>
            </a:r>
            <a:r>
              <a:rPr lang="zh-CN" altLang="zh-CN" sz="2800" b="1" dirty="0">
                <a:solidFill>
                  <a:srgbClr val="68174B"/>
                </a:solidFill>
                <a:latin typeface="Times New Roman"/>
                <a:ea typeface="微软雅黑"/>
                <a:cs typeface="+mn-cs"/>
              </a:rPr>
              <a:t>：</a:t>
            </a:r>
            <a:br>
              <a:rPr kumimoji="0" lang="en-US" altLang="zh-CN" sz="2800" b="1" i="0" u="none" strike="noStrike" kern="1200" cap="none" spc="0" normalizeH="0" baseline="0" noProof="0" dirty="0">
                <a:ln>
                  <a:noFill/>
                </a:ln>
                <a:solidFill>
                  <a:srgbClr val="68174B"/>
                </a:solidFill>
                <a:effectLst/>
                <a:uLnTx/>
                <a:uFillTx/>
                <a:latin typeface="Times New Roman"/>
                <a:ea typeface="微软雅黑"/>
                <a:cs typeface="+mn-cs"/>
              </a:rPr>
            </a:br>
            <a:r>
              <a:rPr lang="en-US" altLang="zh-CN" sz="2200" b="1" dirty="0">
                <a:solidFill>
                  <a:srgbClr val="68174B"/>
                </a:solidFill>
                <a:latin typeface="微软雅黑" panose="020B0503020204020204" pitchFamily="34" charset="-122"/>
                <a:ea typeface="微软雅黑" panose="020B0503020204020204" pitchFamily="34" charset="-122"/>
                <a:cs typeface="+mn-cs"/>
                <a:sym typeface="Wingdings 2" panose="05020102010507070707" pitchFamily="18" charset="2"/>
              </a:rPr>
              <a:t>(1)</a:t>
            </a:r>
            <a:r>
              <a:rPr lang="zh-CN" altLang="zh-CN" sz="2200" b="1" dirty="0">
                <a:solidFill>
                  <a:srgbClr val="68174B"/>
                </a:solidFill>
                <a:latin typeface="微软雅黑" panose="020B0503020204020204" pitchFamily="34" charset="-122"/>
                <a:ea typeface="微软雅黑" panose="020B0503020204020204" pitchFamily="34" charset="-122"/>
                <a:cs typeface="+mn-cs"/>
              </a:rPr>
              <a:t>捕获</a:t>
            </a:r>
            <a:r>
              <a:rPr kumimoji="0" lang="zh-CN" altLang="zh-CN" sz="2200" b="1" i="0" u="none" strike="noStrike" kern="1200" cap="none" spc="0" normalizeH="0" baseline="0" noProof="0" dirty="0">
                <a:ln>
                  <a:noFill/>
                </a:ln>
                <a:solidFill>
                  <a:srgbClr val="68174B"/>
                </a:solidFill>
                <a:effectLst/>
                <a:uLnTx/>
                <a:uFillTx/>
                <a:latin typeface="微软雅黑" panose="020B0503020204020204" pitchFamily="34" charset="-122"/>
                <a:ea typeface="微软雅黑" panose="020B0503020204020204" pitchFamily="34" charset="-122"/>
                <a:cs typeface="+mn-cs"/>
              </a:rPr>
              <a:t>过滤器</a:t>
            </a:r>
            <a:r>
              <a:rPr lang="zh-CN" altLang="en-US" sz="2200" b="1" dirty="0">
                <a:solidFill>
                  <a:srgbClr val="68174B"/>
                </a:solidFill>
                <a:latin typeface="微软雅黑" panose="020B0503020204020204" pitchFamily="34" charset="-122"/>
                <a:ea typeface="微软雅黑" panose="020B0503020204020204" pitchFamily="34" charset="-122"/>
                <a:cs typeface="+mn-cs"/>
              </a:rPr>
              <a:t>（</a:t>
            </a:r>
            <a:r>
              <a:rPr lang="en-US" altLang="zh-CN" sz="2200" b="1" dirty="0" err="1">
                <a:solidFill>
                  <a:srgbClr val="68174B"/>
                </a:solidFill>
                <a:latin typeface="微软雅黑" panose="020B0503020204020204" pitchFamily="34" charset="-122"/>
                <a:ea typeface="微软雅黑" panose="020B0503020204020204" pitchFamily="34" charset="-122"/>
                <a:cs typeface="+mn-cs"/>
              </a:rPr>
              <a:t>CaptureFilters</a:t>
            </a:r>
            <a:r>
              <a:rPr lang="zh-CN" altLang="en-US" sz="2200" b="1" dirty="0">
                <a:solidFill>
                  <a:srgbClr val="68174B"/>
                </a:solidFill>
                <a:latin typeface="微软雅黑" panose="020B0503020204020204" pitchFamily="34" charset="-122"/>
                <a:ea typeface="微软雅黑" panose="020B0503020204020204" pitchFamily="34" charset="-122"/>
                <a:cs typeface="+mn-cs"/>
              </a:rPr>
              <a:t>）：捕捉前依据协议的相关信息进行过滤设置。</a:t>
            </a:r>
            <a:br>
              <a:rPr lang="en-US" altLang="zh-CN" sz="2200" b="0" i="0" dirty="0">
                <a:solidFill>
                  <a:srgbClr val="2E2E2E"/>
                </a:solidFill>
                <a:effectLst/>
                <a:latin typeface="微软雅黑" panose="020B0503020204020204" pitchFamily="34" charset="-122"/>
                <a:ea typeface="微软雅黑" panose="020B0503020204020204" pitchFamily="34" charset="-122"/>
              </a:rPr>
            </a:br>
            <a:r>
              <a:rPr kumimoji="0" lang="zh-CN"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用来过滤捕获的封包，以免捕获太多的记录。在</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Capture -&gt; Capture Filters </a:t>
            </a:r>
            <a:r>
              <a:rPr kumimoji="0" lang="zh-CN"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中设置</a:t>
            </a:r>
            <a:r>
              <a:rPr lang="en-US" altLang="zh-CN" sz="2200" dirty="0">
                <a:solidFill>
                  <a:prstClr val="black"/>
                </a:solidFill>
                <a:latin typeface="微软雅黑" panose="020B0503020204020204" pitchFamily="34" charset="-122"/>
                <a:ea typeface="微软雅黑" panose="020B0503020204020204" pitchFamily="34" charset="-122"/>
                <a:cs typeface="+mn-cs"/>
              </a:rPr>
              <a:t>,</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用于决定将什么样的信息记录在捕捉结果中，</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需要在</a:t>
            </a:r>
            <a:r>
              <a:rPr kumimoji="0" lang="zh-CN" altLang="en-US" sz="2200" b="0" i="0" u="none" strike="noStrike" kern="1200" cap="none" spc="0" normalizeH="0" baseline="0" noProof="0" dirty="0">
                <a:ln>
                  <a:noFill/>
                </a:ln>
                <a:solidFill>
                  <a:srgbClr val="FF0000"/>
                </a:solidFill>
                <a:effectLst/>
                <a:highlight>
                  <a:srgbClr val="FFFF00"/>
                </a:highlight>
                <a:uLnTx/>
                <a:uFillTx/>
                <a:latin typeface="微软雅黑" panose="020B0503020204020204" pitchFamily="34" charset="-122"/>
                <a:ea typeface="微软雅黑" panose="020B0503020204020204" pitchFamily="34" charset="-122"/>
                <a:cs typeface="+mn-cs"/>
              </a:rPr>
              <a:t>开始捕捉前</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设置</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b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b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lang="en-US" altLang="zh-CN" sz="2200" b="0" i="0" dirty="0">
                <a:solidFill>
                  <a:srgbClr val="3A4145"/>
                </a:solidFill>
                <a:effectLst/>
                <a:latin typeface="微软雅黑" panose="020B0503020204020204" pitchFamily="34" charset="-122"/>
                <a:ea typeface="微软雅黑" panose="020B0503020204020204" pitchFamily="34" charset="-122"/>
              </a:rPr>
              <a:t>1.</a:t>
            </a:r>
            <a:r>
              <a:rPr lang="zh-CN" altLang="en-US" sz="2200" b="0" i="0" dirty="0">
                <a:solidFill>
                  <a:srgbClr val="3A4145"/>
                </a:solidFill>
                <a:effectLst/>
                <a:latin typeface="微软雅黑" panose="020B0503020204020204" pitchFamily="34" charset="-122"/>
                <a:ea typeface="微软雅黑" panose="020B0503020204020204" pitchFamily="34" charset="-122"/>
              </a:rPr>
              <a:t>用于决定将什么样的信息记录在捕捉结果中</a:t>
            </a:r>
            <a:br>
              <a:rPr lang="zh-CN" altLang="en-US" sz="2200" b="0" i="0" dirty="0">
                <a:solidFill>
                  <a:srgbClr val="3A4145"/>
                </a:solidFill>
                <a:effectLst/>
                <a:latin typeface="微软雅黑" panose="020B0503020204020204" pitchFamily="34" charset="-122"/>
                <a:ea typeface="微软雅黑" panose="020B0503020204020204" pitchFamily="34" charset="-122"/>
              </a:rPr>
            </a:br>
            <a:r>
              <a:rPr lang="zh-CN" altLang="en-US" sz="2200" b="0" i="0" dirty="0">
                <a:solidFill>
                  <a:srgbClr val="3A4145"/>
                </a:solidFill>
                <a:effectLst/>
                <a:latin typeface="微软雅黑" panose="020B0503020204020204" pitchFamily="34" charset="-122"/>
                <a:ea typeface="微软雅黑" panose="020B0503020204020204" pitchFamily="34" charset="-122"/>
              </a:rPr>
              <a:t>   </a:t>
            </a:r>
            <a:r>
              <a:rPr lang="en-US" altLang="zh-CN" sz="2200" b="0" i="0" dirty="0">
                <a:solidFill>
                  <a:srgbClr val="3A4145"/>
                </a:solidFill>
                <a:effectLst/>
                <a:latin typeface="微软雅黑" panose="020B0503020204020204" pitchFamily="34" charset="-122"/>
                <a:ea typeface="微软雅黑" panose="020B0503020204020204" pitchFamily="34" charset="-122"/>
              </a:rPr>
              <a:t>2.</a:t>
            </a:r>
            <a:r>
              <a:rPr lang="zh-CN" altLang="en-US" sz="2200" dirty="0">
                <a:solidFill>
                  <a:srgbClr val="3A4145"/>
                </a:solidFill>
                <a:latin typeface="微软雅黑" panose="020B0503020204020204" pitchFamily="34" charset="-122"/>
                <a:ea typeface="微软雅黑" panose="020B0503020204020204" pitchFamily="34" charset="-122"/>
              </a:rPr>
              <a:t>捕获</a:t>
            </a:r>
            <a:r>
              <a:rPr lang="zh-CN" altLang="en-US" sz="2200" b="0" i="0" dirty="0">
                <a:solidFill>
                  <a:srgbClr val="3A4145"/>
                </a:solidFill>
                <a:effectLst/>
                <a:latin typeface="微软雅黑" panose="020B0503020204020204" pitchFamily="34" charset="-122"/>
                <a:ea typeface="微软雅黑" panose="020B0503020204020204" pitchFamily="34" charset="-122"/>
              </a:rPr>
              <a:t>过滤器在抓包前进行设置，决定抓取怎样的数据</a:t>
            </a:r>
            <a:br>
              <a:rPr lang="zh-CN" altLang="en-US" sz="2200" b="0" i="0" dirty="0">
                <a:solidFill>
                  <a:srgbClr val="3A4145"/>
                </a:solidFill>
                <a:effectLst/>
                <a:latin typeface="微软雅黑" panose="020B0503020204020204" pitchFamily="34" charset="-122"/>
                <a:ea typeface="微软雅黑" panose="020B0503020204020204" pitchFamily="34" charset="-122"/>
              </a:rPr>
            </a:br>
            <a:r>
              <a:rPr lang="zh-CN" altLang="en-US" sz="2200" b="0" i="0" dirty="0">
                <a:solidFill>
                  <a:srgbClr val="3A4145"/>
                </a:solidFill>
                <a:effectLst/>
                <a:latin typeface="微软雅黑" panose="020B0503020204020204" pitchFamily="34" charset="-122"/>
                <a:ea typeface="微软雅黑" panose="020B0503020204020204" pitchFamily="34" charset="-122"/>
              </a:rPr>
              <a:t>   </a:t>
            </a:r>
            <a:r>
              <a:rPr lang="en-US" altLang="zh-CN" sz="2200" b="0" i="0" dirty="0">
                <a:solidFill>
                  <a:srgbClr val="3A4145"/>
                </a:solidFill>
                <a:effectLst/>
                <a:latin typeface="微软雅黑" panose="020B0503020204020204" pitchFamily="34" charset="-122"/>
                <a:ea typeface="微软雅黑" panose="020B0503020204020204" pitchFamily="34" charset="-122"/>
              </a:rPr>
              <a:t>3.</a:t>
            </a:r>
            <a:r>
              <a:rPr lang="zh-CN" altLang="en-US" sz="2200" dirty="0">
                <a:solidFill>
                  <a:srgbClr val="3A4145"/>
                </a:solidFill>
                <a:latin typeface="微软雅黑" panose="020B0503020204020204" pitchFamily="34" charset="-122"/>
                <a:ea typeface="微软雅黑" panose="020B0503020204020204" pitchFamily="34" charset="-122"/>
              </a:rPr>
              <a:t>捕获</a:t>
            </a:r>
            <a:r>
              <a:rPr lang="zh-CN" altLang="en-US" sz="2200" b="0" i="0" dirty="0">
                <a:solidFill>
                  <a:srgbClr val="3A4145"/>
                </a:solidFill>
                <a:effectLst/>
                <a:latin typeface="微软雅黑" panose="020B0503020204020204" pitchFamily="34" charset="-122"/>
                <a:ea typeface="微软雅黑" panose="020B0503020204020204" pitchFamily="34" charset="-122"/>
              </a:rPr>
              <a:t>过滤器仅支持协议过滤</a:t>
            </a:r>
            <a:br>
              <a:rPr lang="en-US" altLang="zh-CN" sz="2800" dirty="0">
                <a:solidFill>
                  <a:prstClr val="black"/>
                </a:solidFill>
                <a:latin typeface="Times New Roman"/>
                <a:ea typeface="微软雅黑"/>
                <a:cs typeface="+mn-cs"/>
              </a:rPr>
            </a:br>
            <a:br>
              <a:rPr kumimoji="0" lang="en-US" altLang="zh-CN" sz="2800" b="1" i="0" u="none" strike="noStrike" kern="1200" cap="none" spc="0" normalizeH="0" baseline="0" noProof="0" dirty="0">
                <a:ln>
                  <a:noFill/>
                </a:ln>
                <a:solidFill>
                  <a:srgbClr val="68174B"/>
                </a:solidFill>
                <a:effectLst/>
                <a:uLnTx/>
                <a:uFillTx/>
                <a:latin typeface="Times New Roman"/>
                <a:ea typeface="微软雅黑"/>
                <a:cs typeface="+mn-cs"/>
              </a:rPr>
            </a:br>
            <a:r>
              <a:rPr kumimoji="0" lang="en-US" altLang="zh-CN" sz="2800" b="1" i="0" u="none" strike="noStrike" kern="1200" cap="none" spc="0" normalizeH="0" baseline="0" noProof="0" dirty="0">
                <a:ln>
                  <a:noFill/>
                </a:ln>
                <a:solidFill>
                  <a:srgbClr val="68174B"/>
                </a:solidFill>
                <a:effectLst/>
                <a:uLnTx/>
                <a:uFillTx/>
                <a:latin typeface="Times New Roman"/>
                <a:ea typeface="微软雅黑"/>
                <a:cs typeface="+mn-cs"/>
                <a:sym typeface="Wingdings 2" panose="05020102010507070707" pitchFamily="18" charset="2"/>
              </a:rPr>
              <a:t>(2)</a:t>
            </a:r>
            <a:r>
              <a:rPr kumimoji="0" lang="zh-CN" altLang="zh-CN" sz="2200" b="1" i="0" u="none" strike="noStrike" kern="1200" cap="none" spc="0" normalizeH="0" baseline="0" noProof="0" dirty="0">
                <a:ln>
                  <a:noFill/>
                </a:ln>
                <a:solidFill>
                  <a:srgbClr val="68174B"/>
                </a:solidFill>
                <a:effectLst/>
                <a:uLnTx/>
                <a:uFillTx/>
                <a:latin typeface="微软雅黑" panose="020B0503020204020204" pitchFamily="34" charset="-122"/>
                <a:ea typeface="微软雅黑" panose="020B0503020204020204" pitchFamily="34" charset="-122"/>
                <a:cs typeface="+mn-cs"/>
              </a:rPr>
              <a:t>显示</a:t>
            </a:r>
            <a:r>
              <a:rPr lang="zh-CN" altLang="zh-CN" sz="2200" b="1" dirty="0">
                <a:solidFill>
                  <a:srgbClr val="68174B"/>
                </a:solidFill>
                <a:latin typeface="微软雅黑" panose="020B0503020204020204" pitchFamily="34" charset="-122"/>
                <a:ea typeface="微软雅黑" panose="020B0503020204020204" pitchFamily="34" charset="-122"/>
                <a:cs typeface="+mn-cs"/>
              </a:rPr>
              <a:t>过滤器</a:t>
            </a:r>
            <a:r>
              <a:rPr lang="zh-CN" altLang="en-US" sz="2200" b="1" dirty="0">
                <a:solidFill>
                  <a:srgbClr val="68174B"/>
                </a:solidFill>
                <a:latin typeface="微软雅黑" panose="020B0503020204020204" pitchFamily="34" charset="-122"/>
                <a:ea typeface="微软雅黑" panose="020B0503020204020204" pitchFamily="34" charset="-122"/>
                <a:cs typeface="+mn-cs"/>
              </a:rPr>
              <a:t>（</a:t>
            </a:r>
            <a:r>
              <a:rPr lang="en-US" altLang="zh-CN" sz="2200" b="1" dirty="0" err="1">
                <a:solidFill>
                  <a:srgbClr val="68174B"/>
                </a:solidFill>
                <a:latin typeface="微软雅黑" panose="020B0503020204020204" pitchFamily="34" charset="-122"/>
                <a:ea typeface="微软雅黑" panose="020B0503020204020204" pitchFamily="34" charset="-122"/>
                <a:cs typeface="+mn-cs"/>
              </a:rPr>
              <a:t>DisplayFilters</a:t>
            </a:r>
            <a:r>
              <a:rPr lang="zh-CN" altLang="en-US" sz="2200" b="1" dirty="0">
                <a:solidFill>
                  <a:srgbClr val="68174B"/>
                </a:solidFill>
                <a:latin typeface="微软雅黑" panose="020B0503020204020204" pitchFamily="34" charset="-122"/>
                <a:ea typeface="微软雅黑" panose="020B0503020204020204" pitchFamily="34" charset="-122"/>
                <a:cs typeface="+mn-cs"/>
              </a:rPr>
              <a:t>）：对捕捉到的数据包依据协议或包的内容进行过滤。</a:t>
            </a:r>
            <a:br>
              <a:rPr lang="en-US" altLang="zh-CN" sz="2200" b="1" dirty="0">
                <a:solidFill>
                  <a:srgbClr val="68174B"/>
                </a:solidFill>
                <a:latin typeface="微软雅黑" panose="020B0503020204020204" pitchFamily="34" charset="-122"/>
                <a:ea typeface="微软雅黑" panose="020B0503020204020204" pitchFamily="34" charset="-122"/>
                <a:cs typeface="+mn-cs"/>
              </a:rPr>
            </a:br>
            <a:r>
              <a:rPr lang="en-US" altLang="zh-CN" sz="2200" dirty="0">
                <a:solidFill>
                  <a:prstClr val="black"/>
                </a:solidFill>
                <a:latin typeface="微软雅黑" panose="020B0503020204020204" pitchFamily="34" charset="-122"/>
                <a:ea typeface="微软雅黑" panose="020B0503020204020204" pitchFamily="34" charset="-122"/>
                <a:cs typeface="+mn-cs"/>
              </a:rPr>
              <a:t>  </a:t>
            </a:r>
            <a:r>
              <a:rPr kumimoji="0" lang="zh-CN"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就是主界面上那个，用来在捕获的记录中找到所需要的记录</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在</a:t>
            </a:r>
            <a:r>
              <a:rPr kumimoji="0" lang="zh-CN" altLang="en-US" sz="2200" b="0" i="0" u="none" strike="noStrike" kern="1200" cap="none" spc="0" normalizeH="0" baseline="0" noProof="0" dirty="0">
                <a:ln>
                  <a:noFill/>
                </a:ln>
                <a:solidFill>
                  <a:srgbClr val="FF0000"/>
                </a:solidFill>
                <a:effectLst/>
                <a:highlight>
                  <a:srgbClr val="FFFF00"/>
                </a:highlight>
                <a:uLnTx/>
                <a:uFillTx/>
                <a:latin typeface="微软雅黑" panose="020B0503020204020204" pitchFamily="34" charset="-122"/>
                <a:ea typeface="微软雅黑" panose="020B0503020204020204" pitchFamily="34" charset="-122"/>
                <a:cs typeface="+mn-cs"/>
              </a:rPr>
              <a:t>捕捉结果中</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进行详细查找</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。他们可以在得到捕捉结果后随意修改。</a:t>
            </a:r>
            <a:b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b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lang="en-US" altLang="zh-CN" sz="2200" b="0" i="0" dirty="0">
                <a:solidFill>
                  <a:srgbClr val="3A4145"/>
                </a:solidFill>
                <a:effectLst/>
                <a:latin typeface="微软雅黑" panose="020B0503020204020204" pitchFamily="34" charset="-122"/>
                <a:ea typeface="微软雅黑" panose="020B0503020204020204" pitchFamily="34" charset="-122"/>
              </a:rPr>
              <a:t>1.</a:t>
            </a:r>
            <a:r>
              <a:rPr lang="zh-CN" altLang="en-US" sz="2200" b="0" i="0" dirty="0">
                <a:solidFill>
                  <a:srgbClr val="3A4145"/>
                </a:solidFill>
                <a:effectLst/>
                <a:latin typeface="微软雅黑" panose="020B0503020204020204" pitchFamily="34" charset="-122"/>
                <a:ea typeface="微软雅黑" panose="020B0503020204020204" pitchFamily="34" charset="-122"/>
              </a:rPr>
              <a:t>用于在</a:t>
            </a:r>
            <a:r>
              <a:rPr lang="zh-CN" altLang="en-US" sz="2200" dirty="0">
                <a:solidFill>
                  <a:srgbClr val="3A4145"/>
                </a:solidFill>
                <a:latin typeface="微软雅黑" panose="020B0503020204020204" pitchFamily="34" charset="-122"/>
                <a:ea typeface="微软雅黑" panose="020B0503020204020204" pitchFamily="34" charset="-122"/>
              </a:rPr>
              <a:t>捕获</a:t>
            </a:r>
            <a:r>
              <a:rPr lang="zh-CN" altLang="en-US" sz="2200" b="0" i="0" dirty="0">
                <a:solidFill>
                  <a:srgbClr val="3A4145"/>
                </a:solidFill>
                <a:effectLst/>
                <a:latin typeface="微软雅黑" panose="020B0503020204020204" pitchFamily="34" charset="-122"/>
                <a:ea typeface="微软雅黑" panose="020B0503020204020204" pitchFamily="34" charset="-122"/>
              </a:rPr>
              <a:t>结果中进行详细查找</a:t>
            </a:r>
            <a:br>
              <a:rPr lang="zh-CN" altLang="en-US" sz="2200" b="0" i="0" dirty="0">
                <a:solidFill>
                  <a:srgbClr val="3A4145"/>
                </a:solidFill>
                <a:effectLst/>
                <a:latin typeface="微软雅黑" panose="020B0503020204020204" pitchFamily="34" charset="-122"/>
                <a:ea typeface="微软雅黑" panose="020B0503020204020204" pitchFamily="34" charset="-122"/>
              </a:rPr>
            </a:br>
            <a:r>
              <a:rPr lang="zh-CN" altLang="en-US" sz="2200" b="0" i="0" dirty="0">
                <a:solidFill>
                  <a:srgbClr val="3A4145"/>
                </a:solidFill>
                <a:effectLst/>
                <a:latin typeface="微软雅黑" panose="020B0503020204020204" pitchFamily="34" charset="-122"/>
                <a:ea typeface="微软雅黑" panose="020B0503020204020204" pitchFamily="34" charset="-122"/>
              </a:rPr>
              <a:t>   </a:t>
            </a:r>
            <a:r>
              <a:rPr lang="en-US" altLang="zh-CN" sz="2200" b="0" i="0" dirty="0">
                <a:solidFill>
                  <a:srgbClr val="3A4145"/>
                </a:solidFill>
                <a:effectLst/>
                <a:latin typeface="微软雅黑" panose="020B0503020204020204" pitchFamily="34" charset="-122"/>
                <a:ea typeface="微软雅黑" panose="020B0503020204020204" pitchFamily="34" charset="-122"/>
              </a:rPr>
              <a:t>2.</a:t>
            </a:r>
            <a:r>
              <a:rPr lang="zh-CN" altLang="en-US" sz="2200" b="0" i="0" dirty="0">
                <a:solidFill>
                  <a:srgbClr val="3A4145"/>
                </a:solidFill>
                <a:effectLst/>
                <a:latin typeface="微软雅黑" panose="020B0503020204020204" pitchFamily="34" charset="-122"/>
                <a:ea typeface="微软雅黑" panose="020B0503020204020204" pitchFamily="34" charset="-122"/>
              </a:rPr>
              <a:t>用于过滤抓包数据，方便</a:t>
            </a:r>
            <a:r>
              <a:rPr lang="en-US" altLang="zh-CN" sz="2200" b="0" i="0" dirty="0">
                <a:solidFill>
                  <a:srgbClr val="3A4145"/>
                </a:solidFill>
                <a:effectLst/>
                <a:latin typeface="微软雅黑" panose="020B0503020204020204" pitchFamily="34" charset="-122"/>
                <a:ea typeface="微软雅黑" panose="020B0503020204020204" pitchFamily="34" charset="-122"/>
              </a:rPr>
              <a:t>stream</a:t>
            </a:r>
            <a:r>
              <a:rPr lang="zh-CN" altLang="en-US" sz="2200" b="0" i="0" dirty="0">
                <a:solidFill>
                  <a:srgbClr val="3A4145"/>
                </a:solidFill>
                <a:effectLst/>
                <a:latin typeface="微软雅黑" panose="020B0503020204020204" pitchFamily="34" charset="-122"/>
                <a:ea typeface="微软雅黑" panose="020B0503020204020204" pitchFamily="34" charset="-122"/>
              </a:rPr>
              <a:t>的追踪和排查</a:t>
            </a:r>
            <a:br>
              <a:rPr lang="zh-CN" altLang="en-US" sz="2200" b="0" i="0" dirty="0">
                <a:solidFill>
                  <a:srgbClr val="3A4145"/>
                </a:solidFill>
                <a:effectLst/>
                <a:latin typeface="微软雅黑" panose="020B0503020204020204" pitchFamily="34" charset="-122"/>
                <a:ea typeface="微软雅黑" panose="020B0503020204020204" pitchFamily="34" charset="-122"/>
              </a:rPr>
            </a:br>
            <a:r>
              <a:rPr lang="zh-CN" altLang="en-US" sz="2200" b="0" i="0" dirty="0">
                <a:solidFill>
                  <a:srgbClr val="3A4145"/>
                </a:solidFill>
                <a:effectLst/>
                <a:latin typeface="微软雅黑" panose="020B0503020204020204" pitchFamily="34" charset="-122"/>
                <a:ea typeface="微软雅黑" panose="020B0503020204020204" pitchFamily="34" charset="-122"/>
              </a:rPr>
              <a:t>   </a:t>
            </a:r>
            <a:r>
              <a:rPr lang="en-US" altLang="zh-CN" sz="2200" b="0" i="0" dirty="0">
                <a:solidFill>
                  <a:srgbClr val="3A4145"/>
                </a:solidFill>
                <a:effectLst/>
                <a:latin typeface="微软雅黑" panose="020B0503020204020204" pitchFamily="34" charset="-122"/>
                <a:ea typeface="微软雅黑" panose="020B0503020204020204" pitchFamily="34" charset="-122"/>
              </a:rPr>
              <a:t>3.</a:t>
            </a:r>
            <a:r>
              <a:rPr lang="zh-CN" altLang="en-US" sz="2200" b="0" i="0" dirty="0">
                <a:solidFill>
                  <a:srgbClr val="3A4145"/>
                </a:solidFill>
                <a:effectLst/>
                <a:latin typeface="微软雅黑" panose="020B0503020204020204" pitchFamily="34" charset="-122"/>
                <a:ea typeface="微软雅黑" panose="020B0503020204020204" pitchFamily="34" charset="-122"/>
              </a:rPr>
              <a:t>显示过滤器既支持协议过滤也支持内容过滤</a:t>
            </a:r>
            <a:br>
              <a:rPr lang="zh-CN" altLang="en-US" sz="2200" b="0" i="0" dirty="0">
                <a:solidFill>
                  <a:srgbClr val="3A4145"/>
                </a:solidFill>
                <a:effectLst/>
                <a:latin typeface="微软雅黑" panose="020B0503020204020204" pitchFamily="34" charset="-122"/>
                <a:ea typeface="微软雅黑" panose="020B0503020204020204" pitchFamily="34" charset="-122"/>
              </a:rPr>
            </a:br>
            <a:b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br>
            <a:br>
              <a:rPr kumimoji="0" lang="zh-CN"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br>
            <a:endParaRPr lang="zh-CN" altLang="en-US" sz="2200" dirty="0">
              <a:latin typeface="微软雅黑" panose="020B0503020204020204" pitchFamily="34" charset="-122"/>
              <a:ea typeface="微软雅黑" panose="020B0503020204020204" pitchFamily="34" charset="-122"/>
            </a:endParaRPr>
          </a:p>
        </p:txBody>
      </p:sp>
      <p:pic>
        <p:nvPicPr>
          <p:cNvPr id="4098" name="Picture 2" descr="wireshark工具使用详解以及Tcp三次握手抓包解析">
            <a:extLst>
              <a:ext uri="{FF2B5EF4-FFF2-40B4-BE49-F238E27FC236}">
                <a16:creationId xmlns:a16="http://schemas.microsoft.com/office/drawing/2014/main" id="{BC862467-E61F-E52A-7865-7540AB208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048" y="3593382"/>
            <a:ext cx="6794124" cy="428972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649CB41F-5E0B-00D8-305F-CE075A16D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21" y="4840941"/>
            <a:ext cx="5570171" cy="2017059"/>
          </a:xfrm>
          <a:prstGeom prst="rect">
            <a:avLst/>
          </a:prstGeom>
        </p:spPr>
      </p:pic>
    </p:spTree>
    <p:extLst>
      <p:ext uri="{BB962C8B-B14F-4D97-AF65-F5344CB8AC3E}">
        <p14:creationId xmlns:p14="http://schemas.microsoft.com/office/powerpoint/2010/main" val="35214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59820-BA4A-4BAD-0DDA-812C07C532E3}"/>
              </a:ext>
            </a:extLst>
          </p:cNvPr>
          <p:cNvSpPr>
            <a:spLocks noGrp="1"/>
          </p:cNvSpPr>
          <p:nvPr>
            <p:ph type="title"/>
          </p:nvPr>
        </p:nvSpPr>
        <p:spPr/>
        <p:txBody>
          <a:bodyPr/>
          <a:lstStyle/>
          <a:p>
            <a:r>
              <a:rPr lang="en-US" altLang="zh-CN" sz="3200" b="1" dirty="0">
                <a:solidFill>
                  <a:srgbClr val="68174B"/>
                </a:solidFill>
                <a:latin typeface="Times New Roman"/>
                <a:ea typeface="微软雅黑"/>
                <a:cs typeface="+mn-cs"/>
              </a:rPr>
              <a:t>Wireshark</a:t>
            </a:r>
            <a:r>
              <a:rPr lang="zh-CN" altLang="en-US" sz="3200" b="1" dirty="0">
                <a:solidFill>
                  <a:srgbClr val="68174B"/>
                </a:solidFill>
                <a:latin typeface="Times New Roman"/>
                <a:ea typeface="微软雅黑"/>
                <a:cs typeface="+mn-cs"/>
              </a:rPr>
              <a:t>常用过滤方式</a:t>
            </a:r>
          </a:p>
        </p:txBody>
      </p:sp>
      <p:sp>
        <p:nvSpPr>
          <p:cNvPr id="3" name="内容占位符 2">
            <a:extLst>
              <a:ext uri="{FF2B5EF4-FFF2-40B4-BE49-F238E27FC236}">
                <a16:creationId xmlns:a16="http://schemas.microsoft.com/office/drawing/2014/main" id="{A1A4E318-6797-FBD5-5926-C811BA6F4978}"/>
              </a:ext>
            </a:extLst>
          </p:cNvPr>
          <p:cNvSpPr>
            <a:spLocks noGrp="1"/>
          </p:cNvSpPr>
          <p:nvPr>
            <p:ph idx="1"/>
          </p:nvPr>
        </p:nvSpPr>
        <p:spPr>
          <a:xfrm>
            <a:off x="648628" y="1859078"/>
            <a:ext cx="10614103" cy="4351338"/>
          </a:xfrm>
        </p:spPr>
        <p:txBody>
          <a:bodyPr>
            <a:normAutofit/>
          </a:bodyPr>
          <a:lstStyle/>
          <a:p>
            <a:pPr>
              <a:lnSpc>
                <a:spcPts val="3000"/>
              </a:lnSpc>
            </a:pPr>
            <a:r>
              <a:rPr lang="zh-CN" altLang="en-US" sz="2000" b="1" dirty="0">
                <a:latin typeface="Times New Roman"/>
                <a:ea typeface="微软雅黑"/>
              </a:rPr>
              <a:t>地址过滤：</a:t>
            </a:r>
            <a:r>
              <a:rPr lang="en-US" altLang="zh-CN" sz="2000" dirty="0" err="1">
                <a:latin typeface="Times New Roman"/>
                <a:ea typeface="微软雅黑"/>
              </a:rPr>
              <a:t>ip.addr</a:t>
            </a:r>
            <a:r>
              <a:rPr lang="en-US" altLang="zh-CN" sz="2000" dirty="0">
                <a:latin typeface="Times New Roman"/>
                <a:ea typeface="微软雅黑"/>
              </a:rPr>
              <a:t> </a:t>
            </a:r>
            <a:r>
              <a:rPr lang="zh-CN" altLang="en-US" sz="2000" dirty="0">
                <a:latin typeface="Times New Roman"/>
                <a:ea typeface="微软雅黑"/>
              </a:rPr>
              <a:t>用于显示出符合相应</a:t>
            </a:r>
            <a:r>
              <a:rPr lang="en-US" altLang="zh-CN" sz="2000" dirty="0" err="1">
                <a:latin typeface="Times New Roman"/>
                <a:ea typeface="微软雅黑"/>
              </a:rPr>
              <a:t>ip</a:t>
            </a:r>
            <a:r>
              <a:rPr lang="zh-CN" altLang="en-US" sz="2000" dirty="0">
                <a:latin typeface="Times New Roman"/>
                <a:ea typeface="微软雅黑"/>
              </a:rPr>
              <a:t>地址的数据包，同时有</a:t>
            </a:r>
            <a:r>
              <a:rPr lang="en-US" altLang="zh-CN" sz="2000" dirty="0" err="1">
                <a:latin typeface="Times New Roman"/>
                <a:ea typeface="微软雅黑"/>
              </a:rPr>
              <a:t>ip.src</a:t>
            </a:r>
            <a:r>
              <a:rPr lang="zh-CN" altLang="en-US" sz="2000" dirty="0">
                <a:latin typeface="Times New Roman"/>
                <a:ea typeface="微软雅黑"/>
              </a:rPr>
              <a:t>和</a:t>
            </a:r>
            <a:r>
              <a:rPr lang="en-US" altLang="zh-CN" sz="2000" dirty="0" err="1">
                <a:latin typeface="Times New Roman"/>
                <a:ea typeface="微软雅黑"/>
              </a:rPr>
              <a:t>ip.dst</a:t>
            </a:r>
            <a:r>
              <a:rPr lang="zh-CN" altLang="en-US" sz="2000" dirty="0">
                <a:latin typeface="Times New Roman"/>
                <a:ea typeface="微软雅黑"/>
              </a:rPr>
              <a:t>用于更详细的指定是要源</a:t>
            </a:r>
            <a:r>
              <a:rPr lang="en-US" altLang="zh-CN" sz="2000" dirty="0">
                <a:latin typeface="Times New Roman"/>
                <a:ea typeface="微软雅黑"/>
              </a:rPr>
              <a:t>IP</a:t>
            </a:r>
            <a:r>
              <a:rPr lang="zh-CN" altLang="en-US" sz="2000" dirty="0">
                <a:latin typeface="Times New Roman"/>
                <a:ea typeface="微软雅黑"/>
              </a:rPr>
              <a:t>符合还是目的</a:t>
            </a:r>
            <a:r>
              <a:rPr lang="en-US" altLang="zh-CN" sz="2000" dirty="0">
                <a:latin typeface="Times New Roman"/>
                <a:ea typeface="微软雅黑"/>
              </a:rPr>
              <a:t>IP</a:t>
            </a:r>
            <a:r>
              <a:rPr lang="zh-CN" altLang="en-US" sz="2000" dirty="0">
                <a:latin typeface="Times New Roman"/>
                <a:ea typeface="微软雅黑"/>
              </a:rPr>
              <a:t>符合。同理</a:t>
            </a:r>
            <a:r>
              <a:rPr lang="en-US" altLang="zh-CN" sz="2000" dirty="0" err="1">
                <a:latin typeface="Times New Roman"/>
                <a:ea typeface="微软雅黑"/>
              </a:rPr>
              <a:t>eth.addr</a:t>
            </a:r>
            <a:r>
              <a:rPr lang="zh-CN" altLang="en-US" sz="2000" dirty="0">
                <a:latin typeface="Times New Roman"/>
                <a:ea typeface="微软雅黑"/>
              </a:rPr>
              <a:t>用于显示出符合相应</a:t>
            </a:r>
            <a:r>
              <a:rPr lang="en-US" altLang="zh-CN" sz="2000" dirty="0">
                <a:latin typeface="Times New Roman"/>
                <a:ea typeface="微软雅黑"/>
              </a:rPr>
              <a:t>mac</a:t>
            </a:r>
            <a:r>
              <a:rPr lang="zh-CN" altLang="en-US" sz="2000" dirty="0">
                <a:latin typeface="Times New Roman"/>
                <a:ea typeface="微软雅黑"/>
              </a:rPr>
              <a:t>地址的数据包，</a:t>
            </a:r>
            <a:r>
              <a:rPr lang="en-US" altLang="zh-CN" sz="2000" dirty="0" err="1">
                <a:latin typeface="Times New Roman"/>
                <a:ea typeface="微软雅黑"/>
              </a:rPr>
              <a:t>eth.src</a:t>
            </a:r>
            <a:r>
              <a:rPr lang="zh-CN" altLang="en-US" sz="2000" dirty="0">
                <a:latin typeface="Times New Roman"/>
                <a:ea typeface="微软雅黑"/>
              </a:rPr>
              <a:t>和</a:t>
            </a:r>
            <a:r>
              <a:rPr lang="en-US" altLang="zh-CN" sz="2000" dirty="0" err="1">
                <a:latin typeface="Times New Roman"/>
                <a:ea typeface="微软雅黑"/>
              </a:rPr>
              <a:t>eth.dst</a:t>
            </a:r>
            <a:r>
              <a:rPr lang="zh-CN" altLang="en-US" sz="2000" dirty="0">
                <a:latin typeface="Times New Roman"/>
                <a:ea typeface="微软雅黑"/>
              </a:rPr>
              <a:t>用于更详细的指定我们具体要的是源</a:t>
            </a:r>
            <a:r>
              <a:rPr lang="en-US" altLang="zh-CN" sz="2000" dirty="0">
                <a:latin typeface="Times New Roman"/>
                <a:ea typeface="微软雅黑"/>
              </a:rPr>
              <a:t>mac</a:t>
            </a:r>
            <a:r>
              <a:rPr lang="zh-CN" altLang="en-US" sz="2000" dirty="0">
                <a:latin typeface="Times New Roman"/>
                <a:ea typeface="微软雅黑"/>
              </a:rPr>
              <a:t>还是目的</a:t>
            </a:r>
            <a:r>
              <a:rPr lang="en-US" altLang="zh-CN" sz="2000" dirty="0">
                <a:latin typeface="Times New Roman"/>
                <a:ea typeface="微软雅黑"/>
              </a:rPr>
              <a:t>mac</a:t>
            </a:r>
            <a:r>
              <a:rPr lang="zh-CN" altLang="en-US" sz="2000" dirty="0">
                <a:latin typeface="Times New Roman"/>
                <a:ea typeface="微软雅黑"/>
              </a:rPr>
              <a:t>。</a:t>
            </a:r>
            <a:endParaRPr lang="en-US" altLang="zh-CN" sz="2000" dirty="0">
              <a:latin typeface="Times New Roman"/>
              <a:ea typeface="微软雅黑"/>
            </a:endParaRPr>
          </a:p>
          <a:p>
            <a:pPr marL="0" indent="0">
              <a:lnSpc>
                <a:spcPct val="100000"/>
              </a:lnSpc>
              <a:buNone/>
            </a:pPr>
            <a:endParaRPr lang="zh-CN" altLang="en-US" sz="2000" dirty="0">
              <a:latin typeface="Times New Roman"/>
              <a:ea typeface="微软雅黑"/>
            </a:endParaRPr>
          </a:p>
          <a:p>
            <a:pPr>
              <a:lnSpc>
                <a:spcPts val="3000"/>
              </a:lnSpc>
            </a:pPr>
            <a:r>
              <a:rPr lang="zh-CN" altLang="en-US" sz="2000" b="1" dirty="0">
                <a:latin typeface="Times New Roman"/>
                <a:ea typeface="微软雅黑"/>
              </a:rPr>
              <a:t>协议过滤：</a:t>
            </a:r>
            <a:r>
              <a:rPr lang="zh-CN" altLang="en-US" sz="2000" dirty="0">
                <a:latin typeface="Times New Roman"/>
                <a:ea typeface="微软雅黑"/>
              </a:rPr>
              <a:t>假如我们想抓一个特殊的端口，那么可以使用</a:t>
            </a:r>
            <a:r>
              <a:rPr lang="en-US" altLang="zh-CN" sz="2000" dirty="0" err="1">
                <a:latin typeface="Times New Roman"/>
                <a:ea typeface="微软雅黑"/>
              </a:rPr>
              <a:t>tcp.port</a:t>
            </a:r>
            <a:r>
              <a:rPr lang="zh-CN" altLang="en-US" sz="2000" dirty="0">
                <a:latin typeface="Times New Roman"/>
                <a:ea typeface="微软雅黑"/>
              </a:rPr>
              <a:t>或</a:t>
            </a:r>
            <a:r>
              <a:rPr lang="en-US" altLang="zh-CN" sz="2000" dirty="0" err="1">
                <a:latin typeface="Times New Roman"/>
                <a:ea typeface="微软雅黑"/>
              </a:rPr>
              <a:t>udp.port</a:t>
            </a:r>
            <a:r>
              <a:rPr lang="zh-CN" altLang="en-US" sz="2000" dirty="0">
                <a:latin typeface="Times New Roman"/>
                <a:ea typeface="微软雅黑"/>
              </a:rPr>
              <a:t>进行相关的过滤，如果想过滤某一种协议也可以直接输入协议名，如想过滤出</a:t>
            </a:r>
            <a:r>
              <a:rPr lang="en-US" altLang="zh-CN" sz="2000" dirty="0" err="1">
                <a:latin typeface="Times New Roman"/>
                <a:ea typeface="微软雅黑"/>
              </a:rPr>
              <a:t>ospf</a:t>
            </a:r>
            <a:r>
              <a:rPr lang="zh-CN" altLang="en-US" sz="2000" dirty="0">
                <a:latin typeface="Times New Roman"/>
                <a:ea typeface="微软雅黑"/>
              </a:rPr>
              <a:t>的报文，就可以直接在过滤器中输入</a:t>
            </a:r>
            <a:r>
              <a:rPr lang="en-US" altLang="zh-CN" sz="2000" dirty="0" err="1">
                <a:latin typeface="Times New Roman"/>
                <a:ea typeface="微软雅黑"/>
              </a:rPr>
              <a:t>ospf</a:t>
            </a:r>
            <a:r>
              <a:rPr lang="zh-CN" altLang="en-US" sz="2000" dirty="0">
                <a:latin typeface="Times New Roman"/>
                <a:ea typeface="微软雅黑"/>
              </a:rPr>
              <a:t>即可。</a:t>
            </a:r>
            <a:endParaRPr lang="en-US" altLang="zh-CN" sz="2000" dirty="0">
              <a:latin typeface="Times New Roman"/>
              <a:ea typeface="微软雅黑"/>
            </a:endParaRPr>
          </a:p>
          <a:p>
            <a:endParaRPr lang="en-US" altLang="zh-CN" sz="2000" dirty="0">
              <a:latin typeface="Times New Roman"/>
              <a:ea typeface="微软雅黑"/>
            </a:endParaRPr>
          </a:p>
          <a:p>
            <a:r>
              <a:rPr lang="zh-CN" altLang="en-US" sz="2000" b="1" dirty="0">
                <a:latin typeface="Times New Roman"/>
                <a:ea typeface="微软雅黑"/>
              </a:rPr>
              <a:t>常用逻辑符号</a:t>
            </a:r>
            <a:r>
              <a:rPr lang="zh-CN" altLang="en-US" sz="2000" dirty="0">
                <a:latin typeface="Times New Roman"/>
                <a:ea typeface="微软雅黑"/>
              </a:rPr>
              <a:t>：</a:t>
            </a:r>
            <a:r>
              <a:rPr lang="en-US" altLang="zh-CN" sz="2000" dirty="0">
                <a:latin typeface="Times New Roman"/>
                <a:ea typeface="微软雅黑"/>
              </a:rPr>
              <a:t>and</a:t>
            </a:r>
            <a:r>
              <a:rPr lang="zh-CN" altLang="en-US" sz="2000" dirty="0">
                <a:latin typeface="Times New Roman"/>
                <a:ea typeface="微软雅黑"/>
              </a:rPr>
              <a:t>代表与，</a:t>
            </a:r>
            <a:r>
              <a:rPr lang="en-US" altLang="zh-CN" sz="2000" dirty="0">
                <a:latin typeface="Times New Roman"/>
                <a:ea typeface="微软雅黑"/>
              </a:rPr>
              <a:t>or</a:t>
            </a:r>
            <a:r>
              <a:rPr lang="zh-CN" altLang="en-US" sz="2000" dirty="0">
                <a:latin typeface="Times New Roman"/>
                <a:ea typeface="微软雅黑"/>
              </a:rPr>
              <a:t>代表或，</a:t>
            </a:r>
            <a:r>
              <a:rPr lang="en-US" altLang="zh-CN" sz="2000" dirty="0">
                <a:latin typeface="Times New Roman"/>
                <a:ea typeface="微软雅黑"/>
              </a:rPr>
              <a:t>not</a:t>
            </a:r>
            <a:r>
              <a:rPr lang="zh-CN" altLang="en-US" sz="2000" dirty="0">
                <a:latin typeface="Times New Roman"/>
                <a:ea typeface="微软雅黑"/>
              </a:rPr>
              <a:t>代表非，</a:t>
            </a:r>
            <a:r>
              <a:rPr lang="en-US" altLang="zh-CN" sz="2000" dirty="0">
                <a:latin typeface="Times New Roman"/>
                <a:ea typeface="微软雅黑"/>
              </a:rPr>
              <a:t>eq</a:t>
            </a:r>
            <a:r>
              <a:rPr lang="zh-CN" altLang="en-US" sz="2000" dirty="0">
                <a:latin typeface="Times New Roman"/>
                <a:ea typeface="微软雅黑"/>
              </a:rPr>
              <a:t>即</a:t>
            </a:r>
            <a:r>
              <a:rPr lang="en-US" altLang="zh-CN" sz="2000" dirty="0">
                <a:latin typeface="Times New Roman"/>
                <a:ea typeface="微软雅黑"/>
              </a:rPr>
              <a:t>equal</a:t>
            </a:r>
            <a:r>
              <a:rPr lang="zh-CN" altLang="en-US" sz="2000" dirty="0">
                <a:latin typeface="Times New Roman"/>
                <a:ea typeface="微软雅黑"/>
              </a:rPr>
              <a:t>可以理解为等号</a:t>
            </a:r>
          </a:p>
        </p:txBody>
      </p:sp>
    </p:spTree>
    <p:extLst>
      <p:ext uri="{BB962C8B-B14F-4D97-AF65-F5344CB8AC3E}">
        <p14:creationId xmlns:p14="http://schemas.microsoft.com/office/powerpoint/2010/main" val="4200932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7BA33-A205-F133-6CA4-101A2A26C722}"/>
              </a:ext>
            </a:extLst>
          </p:cNvPr>
          <p:cNvSpPr>
            <a:spLocks noGrp="1"/>
          </p:cNvSpPr>
          <p:nvPr>
            <p:ph type="title"/>
          </p:nvPr>
        </p:nvSpPr>
        <p:spPr>
          <a:xfrm>
            <a:off x="0" y="473620"/>
            <a:ext cx="10287000" cy="1084083"/>
          </a:xfrm>
        </p:spPr>
        <p:txBody>
          <a:bodyPr>
            <a:normAutofit fontScale="90000"/>
          </a:bodyPr>
          <a:lstStyle/>
          <a:p>
            <a:pPr>
              <a:lnSpc>
                <a:spcPts val="2000"/>
              </a:lnSpc>
              <a:spcBef>
                <a:spcPts val="600"/>
              </a:spcBef>
            </a:pPr>
            <a:r>
              <a:rPr lang="zh-CN" altLang="en-US" sz="2700" b="1" dirty="0">
                <a:solidFill>
                  <a:srgbClr val="68174B"/>
                </a:solidFill>
                <a:latin typeface="微软雅黑" panose="020B0503020204020204" pitchFamily="34" charset="-122"/>
                <a:ea typeface="微软雅黑" panose="020B0503020204020204" pitchFamily="34" charset="-122"/>
                <a:cs typeface="+mn-cs"/>
              </a:rPr>
              <a:t>  显示过滤器的语法格式为：</a:t>
            </a:r>
            <a:br>
              <a:rPr lang="en-US" altLang="zh-CN" sz="2700" b="1" dirty="0">
                <a:solidFill>
                  <a:srgbClr val="68174B"/>
                </a:solidFill>
                <a:latin typeface="微软雅黑" panose="020B0503020204020204" pitchFamily="34" charset="-122"/>
                <a:ea typeface="微软雅黑" panose="020B0503020204020204" pitchFamily="34" charset="-122"/>
                <a:cs typeface="+mn-cs"/>
              </a:rPr>
            </a:br>
            <a:br>
              <a:rPr lang="en-US" altLang="zh-CN" sz="2700" b="1" dirty="0">
                <a:solidFill>
                  <a:srgbClr val="68174B"/>
                </a:solidFill>
                <a:latin typeface="微软雅黑" panose="020B0503020204020204" pitchFamily="34" charset="-122"/>
                <a:ea typeface="微软雅黑" panose="020B0503020204020204" pitchFamily="34" charset="-122"/>
                <a:cs typeface="+mn-cs"/>
              </a:rPr>
            </a:br>
            <a:r>
              <a:rPr lang="en-US" altLang="zh-CN" sz="2700" b="1" dirty="0">
                <a:solidFill>
                  <a:srgbClr val="68174B"/>
                </a:solidFill>
                <a:latin typeface="微软雅黑" panose="020B0503020204020204" pitchFamily="34" charset="-122"/>
                <a:ea typeface="微软雅黑" panose="020B0503020204020204" pitchFamily="34" charset="-122"/>
                <a:cs typeface="+mn-cs"/>
              </a:rPr>
              <a:t>     A.</a:t>
            </a:r>
            <a:r>
              <a:rPr lang="zh-CN" altLang="en-US" sz="2800" b="1" dirty="0">
                <a:solidFill>
                  <a:srgbClr val="68174B"/>
                </a:solidFill>
                <a:latin typeface="Times New Roman"/>
                <a:ea typeface="微软雅黑"/>
                <a:cs typeface="+mn-cs"/>
              </a:rPr>
              <a:t>协议过滤语法</a:t>
            </a:r>
            <a:br>
              <a:rPr lang="zh-CN" altLang="en-US" b="0" i="0" dirty="0">
                <a:solidFill>
                  <a:srgbClr val="2E2E2E"/>
                </a:solidFill>
                <a:effectLst/>
                <a:latin typeface="Microsoft YaHei" panose="020B0503020204020204" pitchFamily="34" charset="-122"/>
                <a:ea typeface="Microsoft YaHei" panose="020B0503020204020204" pitchFamily="34" charset="-122"/>
              </a:rPr>
            </a:br>
            <a:br>
              <a:rPr lang="zh-CN" altLang="en-US" sz="4400" b="1" dirty="0">
                <a:solidFill>
                  <a:srgbClr val="68174B"/>
                </a:solidFill>
                <a:latin typeface="Times New Roman"/>
                <a:ea typeface="微软雅黑"/>
                <a:cs typeface="+mn-cs"/>
              </a:rPr>
            </a:br>
            <a:endParaRPr lang="zh-CN" altLang="en-US" dirty="0"/>
          </a:p>
        </p:txBody>
      </p:sp>
      <p:pic>
        <p:nvPicPr>
          <p:cNvPr id="5122" name="Picture 2" descr="wireshark工具使用详解以及Tcp三次握手抓包解析">
            <a:extLst>
              <a:ext uri="{FF2B5EF4-FFF2-40B4-BE49-F238E27FC236}">
                <a16:creationId xmlns:a16="http://schemas.microsoft.com/office/drawing/2014/main" id="{8DAF3382-DC49-F3FE-994C-5BBCD5246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293959"/>
            <a:ext cx="11568684" cy="52748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C4F43F9-1930-5F7F-4348-1A20D59A114B}"/>
              </a:ext>
            </a:extLst>
          </p:cNvPr>
          <p:cNvSpPr txBox="1"/>
          <p:nvPr/>
        </p:nvSpPr>
        <p:spPr>
          <a:xfrm>
            <a:off x="190500" y="2095257"/>
            <a:ext cx="12137136" cy="4289123"/>
          </a:xfrm>
          <a:prstGeom prst="rect">
            <a:avLst/>
          </a:prstGeom>
          <a:noFill/>
        </p:spPr>
        <p:txBody>
          <a:bodyPr wrap="square">
            <a:spAutoFit/>
          </a:bodyPr>
          <a:lstStyle/>
          <a:p>
            <a:pPr algn="l">
              <a:lnSpc>
                <a:spcPts val="3000"/>
              </a:lnSpc>
            </a:pPr>
            <a:r>
              <a:rPr lang="zh-CN" altLang="en-US" sz="2000" b="0" i="0" dirty="0">
                <a:solidFill>
                  <a:srgbClr val="3A4145"/>
                </a:solidFill>
                <a:effectLst/>
                <a:latin typeface="Microsoft YaHei" panose="020B0503020204020204" pitchFamily="34" charset="-122"/>
                <a:ea typeface="Microsoft YaHei" panose="020B0503020204020204" pitchFamily="34" charset="-122"/>
              </a:rPr>
              <a:t>例如：</a:t>
            </a:r>
            <a:r>
              <a:rPr lang="en-US" altLang="zh-CN" sz="2000" b="0" i="0" dirty="0" err="1">
                <a:solidFill>
                  <a:srgbClr val="3A4145"/>
                </a:solidFill>
                <a:effectLst/>
                <a:latin typeface="Microsoft YaHei" panose="020B0503020204020204" pitchFamily="34" charset="-122"/>
                <a:ea typeface="Microsoft YaHei" panose="020B0503020204020204" pitchFamily="34" charset="-122"/>
              </a:rPr>
              <a:t>http.request.method</a:t>
            </a:r>
            <a:r>
              <a:rPr lang="en-US" altLang="zh-CN" sz="2000" b="0" i="0" dirty="0">
                <a:solidFill>
                  <a:srgbClr val="3A4145"/>
                </a:solidFill>
                <a:effectLst/>
                <a:latin typeface="Microsoft YaHei" panose="020B0503020204020204" pitchFamily="34" charset="-122"/>
                <a:ea typeface="Microsoft YaHei" panose="020B0503020204020204" pitchFamily="34" charset="-122"/>
              </a:rPr>
              <a:t> == "POST</a:t>
            </a:r>
            <a:r>
              <a:rPr lang="en-US" altLang="zh-CN" sz="2000" i="0" dirty="0">
                <a:solidFill>
                  <a:srgbClr val="3A4145"/>
                </a:solidFill>
                <a:effectLst/>
                <a:latin typeface="Microsoft YaHei" panose="020B0503020204020204" pitchFamily="34" charset="-122"/>
                <a:ea typeface="Microsoft YaHei" panose="020B0503020204020204" pitchFamily="34" charset="-122"/>
              </a:rPr>
              <a:t>"</a:t>
            </a:r>
            <a:r>
              <a:rPr lang="en-US" altLang="zh-CN" sz="2000" b="1" i="0" dirty="0">
                <a:solidFill>
                  <a:srgbClr val="3A4145"/>
                </a:solidFill>
                <a:effectLst/>
                <a:latin typeface="Microsoft YaHei" panose="020B0503020204020204" pitchFamily="34" charset="-122"/>
                <a:ea typeface="Microsoft YaHei" panose="020B0503020204020204" pitchFamily="34" charset="-122"/>
              </a:rPr>
              <a:t> string1</a:t>
            </a:r>
            <a:r>
              <a:rPr lang="zh-CN" altLang="en-US" sz="2000" b="1" i="0" dirty="0">
                <a:solidFill>
                  <a:srgbClr val="3A4145"/>
                </a:solidFill>
                <a:effectLst/>
                <a:latin typeface="Microsoft YaHei" panose="020B0503020204020204" pitchFamily="34" charset="-122"/>
                <a:ea typeface="Microsoft YaHei" panose="020B0503020204020204" pitchFamily="34" charset="-122"/>
              </a:rPr>
              <a:t>和</a:t>
            </a:r>
            <a:r>
              <a:rPr lang="en-US" altLang="zh-CN" sz="2000" b="1" i="0" dirty="0">
                <a:solidFill>
                  <a:srgbClr val="3A4145"/>
                </a:solidFill>
                <a:effectLst/>
                <a:latin typeface="Microsoft YaHei" panose="020B0503020204020204" pitchFamily="34" charset="-122"/>
                <a:ea typeface="Microsoft YaHei" panose="020B0503020204020204" pitchFamily="34" charset="-122"/>
              </a:rPr>
              <a:t>string2</a:t>
            </a:r>
            <a:r>
              <a:rPr lang="zh-CN" altLang="en-US" sz="2000" b="1" i="0" dirty="0">
                <a:solidFill>
                  <a:srgbClr val="3A4145"/>
                </a:solidFill>
                <a:effectLst/>
                <a:latin typeface="Microsoft YaHei" panose="020B0503020204020204" pitchFamily="34" charset="-122"/>
                <a:ea typeface="Microsoft YaHei" panose="020B0503020204020204" pitchFamily="34" charset="-122"/>
              </a:rPr>
              <a:t>是可选的</a:t>
            </a:r>
            <a:r>
              <a:rPr lang="zh-CN" altLang="en-US" sz="2000" b="0" i="0" dirty="0">
                <a:solidFill>
                  <a:srgbClr val="3A4145"/>
                </a:solidFill>
                <a:effectLst/>
                <a:latin typeface="Microsoft YaHei" panose="020B0503020204020204" pitchFamily="34" charset="-122"/>
                <a:ea typeface="Microsoft YaHei" panose="020B0503020204020204" pitchFamily="34" charset="-122"/>
              </a:rPr>
              <a:t>。</a:t>
            </a:r>
          </a:p>
          <a:p>
            <a:pPr algn="l">
              <a:lnSpc>
                <a:spcPts val="3000"/>
              </a:lnSpc>
            </a:pPr>
            <a:r>
              <a:rPr lang="zh-CN" altLang="en-US" sz="2000" b="0" i="0" dirty="0">
                <a:solidFill>
                  <a:srgbClr val="3A4145"/>
                </a:solidFill>
                <a:effectLst/>
                <a:latin typeface="Microsoft YaHei" panose="020B0503020204020204" pitchFamily="34" charset="-122"/>
                <a:ea typeface="Microsoft YaHei" panose="020B0503020204020204" pitchFamily="34" charset="-122"/>
              </a:rPr>
              <a:t>依据协议过滤时，可直接通过协议来进行过滤，也能依据协议的属性值进行过滤。</a:t>
            </a:r>
          </a:p>
          <a:p>
            <a:pPr marL="342900" indent="-342900" algn="l">
              <a:lnSpc>
                <a:spcPts val="3000"/>
              </a:lnSpc>
              <a:buFont typeface="Arial" panose="020B0604020202020204" pitchFamily="34" charset="0"/>
              <a:buChar char="•"/>
            </a:pPr>
            <a:r>
              <a:rPr lang="zh-CN" altLang="en-US" sz="2000" b="1" i="0" dirty="0">
                <a:solidFill>
                  <a:srgbClr val="3A4145"/>
                </a:solidFill>
                <a:effectLst/>
                <a:latin typeface="Microsoft YaHei" panose="020B0503020204020204" pitchFamily="34" charset="-122"/>
                <a:ea typeface="Microsoft YaHei" panose="020B0503020204020204" pitchFamily="34" charset="-122"/>
              </a:rPr>
              <a:t>按协议进行过滤：</a:t>
            </a:r>
            <a:r>
              <a:rPr lang="en-US" altLang="zh-CN" sz="2000" b="0" i="0" dirty="0" err="1">
                <a:solidFill>
                  <a:srgbClr val="3A4145"/>
                </a:solidFill>
                <a:effectLst/>
                <a:latin typeface="Microsoft YaHei" panose="020B0503020204020204" pitchFamily="34" charset="-122"/>
                <a:ea typeface="Microsoft YaHei" panose="020B0503020204020204" pitchFamily="34" charset="-122"/>
              </a:rPr>
              <a:t>snmp</a:t>
            </a:r>
            <a:r>
              <a:rPr lang="en-US" altLang="zh-CN" sz="2000" b="0" i="0" dirty="0">
                <a:solidFill>
                  <a:srgbClr val="3A4145"/>
                </a:solidFill>
                <a:effectLst/>
                <a:latin typeface="Microsoft YaHei" panose="020B0503020204020204" pitchFamily="34" charset="-122"/>
                <a:ea typeface="Microsoft YaHei" panose="020B0503020204020204" pitchFamily="34" charset="-122"/>
              </a:rPr>
              <a:t> || </a:t>
            </a:r>
            <a:r>
              <a:rPr lang="en-US" altLang="zh-CN" sz="2000" b="0" i="0" dirty="0" err="1">
                <a:solidFill>
                  <a:srgbClr val="3A4145"/>
                </a:solidFill>
                <a:effectLst/>
                <a:latin typeface="Microsoft YaHei" panose="020B0503020204020204" pitchFamily="34" charset="-122"/>
                <a:ea typeface="Microsoft YaHei" panose="020B0503020204020204" pitchFamily="34" charset="-122"/>
              </a:rPr>
              <a:t>dns</a:t>
            </a:r>
            <a:r>
              <a:rPr lang="en-US" altLang="zh-CN" sz="2000" b="0" i="0" dirty="0">
                <a:solidFill>
                  <a:srgbClr val="3A4145"/>
                </a:solidFill>
                <a:effectLst/>
                <a:latin typeface="Microsoft YaHei" panose="020B0503020204020204" pitchFamily="34" charset="-122"/>
                <a:ea typeface="Microsoft YaHei" panose="020B0503020204020204" pitchFamily="34" charset="-122"/>
              </a:rPr>
              <a:t> || </a:t>
            </a:r>
            <a:r>
              <a:rPr lang="en-US" altLang="zh-CN" sz="2000" b="0" i="0" dirty="0" err="1">
                <a:solidFill>
                  <a:srgbClr val="3A4145"/>
                </a:solidFill>
                <a:effectLst/>
                <a:latin typeface="Microsoft YaHei" panose="020B0503020204020204" pitchFamily="34" charset="-122"/>
                <a:ea typeface="Microsoft YaHei" panose="020B0503020204020204" pitchFamily="34" charset="-122"/>
              </a:rPr>
              <a:t>icmp</a:t>
            </a:r>
            <a:r>
              <a:rPr lang="en-US" altLang="zh-CN" sz="2000" b="0" i="0" dirty="0">
                <a:solidFill>
                  <a:srgbClr val="3A4145"/>
                </a:solidFill>
                <a:effectLst/>
                <a:latin typeface="Microsoft YaHei" panose="020B0503020204020204" pitchFamily="34" charset="-122"/>
                <a:ea typeface="Microsoft YaHei" panose="020B0503020204020204" pitchFamily="34" charset="-122"/>
              </a:rPr>
              <a:t> </a:t>
            </a:r>
            <a:r>
              <a:rPr lang="zh-CN" altLang="en-US" sz="2000" b="0" i="0" dirty="0">
                <a:solidFill>
                  <a:srgbClr val="3A4145"/>
                </a:solidFill>
                <a:effectLst/>
                <a:latin typeface="Microsoft YaHei" panose="020B0503020204020204" pitchFamily="34" charset="-122"/>
                <a:ea typeface="Microsoft YaHei" panose="020B0503020204020204" pitchFamily="34" charset="-122"/>
              </a:rPr>
              <a:t>显示</a:t>
            </a:r>
            <a:r>
              <a:rPr lang="en-US" altLang="zh-CN" sz="2000" b="0" i="0" dirty="0">
                <a:solidFill>
                  <a:srgbClr val="3A4145"/>
                </a:solidFill>
                <a:effectLst/>
                <a:latin typeface="Microsoft YaHei" panose="020B0503020204020204" pitchFamily="34" charset="-122"/>
                <a:ea typeface="Microsoft YaHei" panose="020B0503020204020204" pitchFamily="34" charset="-122"/>
              </a:rPr>
              <a:t>SNMP</a:t>
            </a:r>
            <a:r>
              <a:rPr lang="zh-CN" altLang="en-US" sz="2000" b="0" i="0" dirty="0">
                <a:solidFill>
                  <a:srgbClr val="3A4145"/>
                </a:solidFill>
                <a:effectLst/>
                <a:latin typeface="Microsoft YaHei" panose="020B0503020204020204" pitchFamily="34" charset="-122"/>
                <a:ea typeface="Microsoft YaHei" panose="020B0503020204020204" pitchFamily="34" charset="-122"/>
              </a:rPr>
              <a:t>或</a:t>
            </a:r>
            <a:r>
              <a:rPr lang="en-US" altLang="zh-CN" sz="2000" b="0" i="0" dirty="0">
                <a:solidFill>
                  <a:srgbClr val="3A4145"/>
                </a:solidFill>
                <a:effectLst/>
                <a:latin typeface="Microsoft YaHei" panose="020B0503020204020204" pitchFamily="34" charset="-122"/>
                <a:ea typeface="Microsoft YaHei" panose="020B0503020204020204" pitchFamily="34" charset="-122"/>
              </a:rPr>
              <a:t>DNS</a:t>
            </a:r>
            <a:r>
              <a:rPr lang="zh-CN" altLang="en-US" sz="2000" b="0" i="0" dirty="0">
                <a:solidFill>
                  <a:srgbClr val="3A4145"/>
                </a:solidFill>
                <a:effectLst/>
                <a:latin typeface="Microsoft YaHei" panose="020B0503020204020204" pitchFamily="34" charset="-122"/>
                <a:ea typeface="Microsoft YaHei" panose="020B0503020204020204" pitchFamily="34" charset="-122"/>
              </a:rPr>
              <a:t>或</a:t>
            </a:r>
            <a:r>
              <a:rPr lang="en-US" altLang="zh-CN" sz="2000" b="0" i="0" dirty="0">
                <a:solidFill>
                  <a:srgbClr val="3A4145"/>
                </a:solidFill>
                <a:effectLst/>
                <a:latin typeface="Microsoft YaHei" panose="020B0503020204020204" pitchFamily="34" charset="-122"/>
                <a:ea typeface="Microsoft YaHei" panose="020B0503020204020204" pitchFamily="34" charset="-122"/>
              </a:rPr>
              <a:t>ICMP</a:t>
            </a:r>
            <a:r>
              <a:rPr lang="zh-CN" altLang="en-US" sz="2000" b="0" i="0" dirty="0">
                <a:solidFill>
                  <a:srgbClr val="3A4145"/>
                </a:solidFill>
                <a:effectLst/>
                <a:latin typeface="Microsoft YaHei" panose="020B0503020204020204" pitchFamily="34" charset="-122"/>
                <a:ea typeface="Microsoft YaHei" panose="020B0503020204020204" pitchFamily="34" charset="-122"/>
              </a:rPr>
              <a:t>封包。</a:t>
            </a:r>
          </a:p>
          <a:p>
            <a:pPr marL="342900" indent="-342900" algn="l">
              <a:lnSpc>
                <a:spcPts val="3000"/>
              </a:lnSpc>
              <a:buFont typeface="Arial" panose="020B0604020202020204" pitchFamily="34" charset="0"/>
              <a:buChar char="•"/>
            </a:pPr>
            <a:r>
              <a:rPr lang="zh-CN" altLang="en-US" sz="2000" b="1" i="0" dirty="0">
                <a:solidFill>
                  <a:srgbClr val="3A4145"/>
                </a:solidFill>
                <a:effectLst/>
                <a:latin typeface="Microsoft YaHei" panose="020B0503020204020204" pitchFamily="34" charset="-122"/>
                <a:ea typeface="Microsoft YaHei" panose="020B0503020204020204" pitchFamily="34" charset="-122"/>
              </a:rPr>
              <a:t>按协议的属性值进行过滤：</a:t>
            </a:r>
          </a:p>
          <a:p>
            <a:pPr algn="l">
              <a:lnSpc>
                <a:spcPts val="3000"/>
              </a:lnSpc>
            </a:pPr>
            <a:r>
              <a:rPr lang="en-US" altLang="zh-CN" sz="2000" b="0" i="0" dirty="0">
                <a:solidFill>
                  <a:srgbClr val="3A4145"/>
                </a:solidFill>
                <a:effectLst/>
                <a:latin typeface="Microsoft YaHei" panose="020B0503020204020204" pitchFamily="34" charset="-122"/>
                <a:ea typeface="Microsoft YaHei" panose="020B0503020204020204" pitchFamily="34" charset="-122"/>
              </a:rPr>
              <a:t>                                </a:t>
            </a:r>
            <a:r>
              <a:rPr lang="en-US" altLang="zh-CN" sz="2000" b="0" i="0" dirty="0" err="1">
                <a:solidFill>
                  <a:srgbClr val="3A4145"/>
                </a:solidFill>
                <a:effectLst/>
                <a:latin typeface="Microsoft YaHei" panose="020B0503020204020204" pitchFamily="34" charset="-122"/>
                <a:ea typeface="Microsoft YaHei" panose="020B0503020204020204" pitchFamily="34" charset="-122"/>
              </a:rPr>
              <a:t>ip.addr</a:t>
            </a:r>
            <a:r>
              <a:rPr lang="en-US" altLang="zh-CN" sz="2000" b="0" i="0" dirty="0">
                <a:solidFill>
                  <a:srgbClr val="3A4145"/>
                </a:solidFill>
                <a:effectLst/>
                <a:latin typeface="Microsoft YaHei" panose="020B0503020204020204" pitchFamily="34" charset="-122"/>
                <a:ea typeface="Microsoft YaHei" panose="020B0503020204020204" pitchFamily="34" charset="-122"/>
              </a:rPr>
              <a:t> == 10.1.1.1 </a:t>
            </a:r>
            <a:r>
              <a:rPr lang="en-US" altLang="zh-CN" sz="2000" b="0" i="0" dirty="0" err="1">
                <a:solidFill>
                  <a:srgbClr val="3A4145"/>
                </a:solidFill>
                <a:effectLst/>
                <a:latin typeface="Microsoft YaHei" panose="020B0503020204020204" pitchFamily="34" charset="-122"/>
                <a:ea typeface="Microsoft YaHei" panose="020B0503020204020204" pitchFamily="34" charset="-122"/>
              </a:rPr>
              <a:t>ip.src</a:t>
            </a:r>
            <a:r>
              <a:rPr lang="en-US" altLang="zh-CN" sz="2000" b="0" i="0" dirty="0">
                <a:solidFill>
                  <a:srgbClr val="3A4145"/>
                </a:solidFill>
                <a:effectLst/>
                <a:latin typeface="Microsoft YaHei" panose="020B0503020204020204" pitchFamily="34" charset="-122"/>
                <a:ea typeface="Microsoft YaHei" panose="020B0503020204020204" pitchFamily="34" charset="-122"/>
              </a:rPr>
              <a:t> != 10.1.2.3 or </a:t>
            </a:r>
            <a:r>
              <a:rPr lang="en-US" altLang="zh-CN" sz="2000" b="0" i="0" dirty="0" err="1">
                <a:solidFill>
                  <a:srgbClr val="3A4145"/>
                </a:solidFill>
                <a:effectLst/>
                <a:latin typeface="Microsoft YaHei" panose="020B0503020204020204" pitchFamily="34" charset="-122"/>
                <a:ea typeface="Microsoft YaHei" panose="020B0503020204020204" pitchFamily="34" charset="-122"/>
              </a:rPr>
              <a:t>ip.dst</a:t>
            </a:r>
            <a:r>
              <a:rPr lang="en-US" altLang="zh-CN" sz="2000" b="0" i="0" dirty="0">
                <a:solidFill>
                  <a:srgbClr val="3A4145"/>
                </a:solidFill>
                <a:effectLst/>
                <a:latin typeface="Microsoft YaHei" panose="020B0503020204020204" pitchFamily="34" charset="-122"/>
                <a:ea typeface="Microsoft YaHei" panose="020B0503020204020204" pitchFamily="34" charset="-122"/>
              </a:rPr>
              <a:t> != 10.4.5.6</a:t>
            </a:r>
          </a:p>
          <a:p>
            <a:pPr algn="l">
              <a:lnSpc>
                <a:spcPts val="3000"/>
              </a:lnSpc>
            </a:pPr>
            <a:r>
              <a:rPr lang="en-US" altLang="zh-CN" sz="2000" b="0" i="0" dirty="0">
                <a:solidFill>
                  <a:srgbClr val="3A4145"/>
                </a:solidFill>
                <a:effectLst/>
                <a:latin typeface="Microsoft YaHei" panose="020B0503020204020204" pitchFamily="34" charset="-122"/>
                <a:ea typeface="Microsoft YaHei" panose="020B0503020204020204" pitchFamily="34" charset="-122"/>
              </a:rPr>
              <a:t>                                </a:t>
            </a:r>
            <a:r>
              <a:rPr lang="en-US" altLang="zh-CN" sz="2000" b="0" i="0" dirty="0" err="1">
                <a:solidFill>
                  <a:srgbClr val="3A4145"/>
                </a:solidFill>
                <a:effectLst/>
                <a:latin typeface="Microsoft YaHei" panose="020B0503020204020204" pitchFamily="34" charset="-122"/>
                <a:ea typeface="Microsoft YaHei" panose="020B0503020204020204" pitchFamily="34" charset="-122"/>
              </a:rPr>
              <a:t>ip.src</a:t>
            </a:r>
            <a:r>
              <a:rPr lang="en-US" altLang="zh-CN" sz="2000" b="0" i="0" dirty="0">
                <a:solidFill>
                  <a:srgbClr val="3A4145"/>
                </a:solidFill>
                <a:effectLst/>
                <a:latin typeface="Microsoft YaHei" panose="020B0503020204020204" pitchFamily="34" charset="-122"/>
                <a:ea typeface="Microsoft YaHei" panose="020B0503020204020204" pitchFamily="34" charset="-122"/>
              </a:rPr>
              <a:t> == 10.230.0.0/16 </a:t>
            </a:r>
            <a:r>
              <a:rPr lang="zh-CN" altLang="en-US" sz="2000" b="0" i="0" dirty="0">
                <a:solidFill>
                  <a:srgbClr val="3A4145"/>
                </a:solidFill>
                <a:effectLst/>
                <a:latin typeface="Microsoft YaHei" panose="020B0503020204020204" pitchFamily="34" charset="-122"/>
                <a:ea typeface="Microsoft YaHei" panose="020B0503020204020204" pitchFamily="34" charset="-122"/>
              </a:rPr>
              <a:t>显示来自</a:t>
            </a:r>
            <a:r>
              <a:rPr lang="en-US" altLang="zh-CN" sz="2000" b="0" i="0" dirty="0">
                <a:solidFill>
                  <a:srgbClr val="3A4145"/>
                </a:solidFill>
                <a:effectLst/>
                <a:latin typeface="Microsoft YaHei" panose="020B0503020204020204" pitchFamily="34" charset="-122"/>
                <a:ea typeface="Microsoft YaHei" panose="020B0503020204020204" pitchFamily="34" charset="-122"/>
              </a:rPr>
              <a:t>10.230</a:t>
            </a:r>
            <a:r>
              <a:rPr lang="zh-CN" altLang="en-US" sz="2000" b="0" i="0" dirty="0">
                <a:solidFill>
                  <a:srgbClr val="3A4145"/>
                </a:solidFill>
                <a:effectLst/>
                <a:latin typeface="Microsoft YaHei" panose="020B0503020204020204" pitchFamily="34" charset="-122"/>
                <a:ea typeface="Microsoft YaHei" panose="020B0503020204020204" pitchFamily="34" charset="-122"/>
              </a:rPr>
              <a:t>网段的封包。</a:t>
            </a:r>
          </a:p>
          <a:p>
            <a:pPr algn="l">
              <a:lnSpc>
                <a:spcPts val="3000"/>
              </a:lnSpc>
            </a:pPr>
            <a:r>
              <a:rPr lang="en-US" altLang="zh-CN" sz="2000" b="0" i="0" dirty="0">
                <a:solidFill>
                  <a:srgbClr val="3A4145"/>
                </a:solidFill>
                <a:effectLst/>
                <a:latin typeface="Microsoft YaHei" panose="020B0503020204020204" pitchFamily="34" charset="-122"/>
                <a:ea typeface="Microsoft YaHei" panose="020B0503020204020204" pitchFamily="34" charset="-122"/>
              </a:rPr>
              <a:t>                                </a:t>
            </a:r>
            <a:r>
              <a:rPr lang="en-US" altLang="zh-CN" sz="2000" b="0" i="0" dirty="0" err="1">
                <a:solidFill>
                  <a:srgbClr val="3A4145"/>
                </a:solidFill>
                <a:effectLst/>
                <a:latin typeface="Microsoft YaHei" panose="020B0503020204020204" pitchFamily="34" charset="-122"/>
                <a:ea typeface="Microsoft YaHei" panose="020B0503020204020204" pitchFamily="34" charset="-122"/>
              </a:rPr>
              <a:t>tcp.port</a:t>
            </a:r>
            <a:r>
              <a:rPr lang="en-US" altLang="zh-CN" sz="2000" b="0" i="0" dirty="0">
                <a:solidFill>
                  <a:srgbClr val="3A4145"/>
                </a:solidFill>
                <a:effectLst/>
                <a:latin typeface="Microsoft YaHei" panose="020B0503020204020204" pitchFamily="34" charset="-122"/>
                <a:ea typeface="Microsoft YaHei" panose="020B0503020204020204" pitchFamily="34" charset="-122"/>
              </a:rPr>
              <a:t> == 25 </a:t>
            </a:r>
            <a:r>
              <a:rPr lang="zh-CN" altLang="en-US" sz="2000" b="0" i="0" dirty="0">
                <a:solidFill>
                  <a:srgbClr val="3A4145"/>
                </a:solidFill>
                <a:effectLst/>
                <a:latin typeface="Microsoft YaHei" panose="020B0503020204020204" pitchFamily="34" charset="-122"/>
                <a:ea typeface="Microsoft YaHei" panose="020B0503020204020204" pitchFamily="34" charset="-122"/>
              </a:rPr>
              <a:t>显示来源或目的</a:t>
            </a:r>
            <a:r>
              <a:rPr lang="en-US" altLang="zh-CN" sz="2000" b="0" i="0" dirty="0">
                <a:solidFill>
                  <a:srgbClr val="3A4145"/>
                </a:solidFill>
                <a:effectLst/>
                <a:latin typeface="Microsoft YaHei" panose="020B0503020204020204" pitchFamily="34" charset="-122"/>
                <a:ea typeface="Microsoft YaHei" panose="020B0503020204020204" pitchFamily="34" charset="-122"/>
              </a:rPr>
              <a:t>TCP</a:t>
            </a:r>
            <a:r>
              <a:rPr lang="zh-CN" altLang="en-US" sz="2000" b="0" i="0" dirty="0">
                <a:solidFill>
                  <a:srgbClr val="3A4145"/>
                </a:solidFill>
                <a:effectLst/>
                <a:latin typeface="Microsoft YaHei" panose="020B0503020204020204" pitchFamily="34" charset="-122"/>
                <a:ea typeface="Microsoft YaHei" panose="020B0503020204020204" pitchFamily="34" charset="-122"/>
              </a:rPr>
              <a:t>端口号为</a:t>
            </a:r>
            <a:r>
              <a:rPr lang="en-US" altLang="zh-CN" sz="2000" b="0" i="0" dirty="0">
                <a:solidFill>
                  <a:srgbClr val="3A4145"/>
                </a:solidFill>
                <a:effectLst/>
                <a:latin typeface="Microsoft YaHei" panose="020B0503020204020204" pitchFamily="34" charset="-122"/>
                <a:ea typeface="Microsoft YaHei" panose="020B0503020204020204" pitchFamily="34" charset="-122"/>
              </a:rPr>
              <a:t>25</a:t>
            </a:r>
            <a:r>
              <a:rPr lang="zh-CN" altLang="en-US" sz="2000" b="0" i="0" dirty="0">
                <a:solidFill>
                  <a:srgbClr val="3A4145"/>
                </a:solidFill>
                <a:effectLst/>
                <a:latin typeface="Microsoft YaHei" panose="020B0503020204020204" pitchFamily="34" charset="-122"/>
                <a:ea typeface="Microsoft YaHei" panose="020B0503020204020204" pitchFamily="34" charset="-122"/>
              </a:rPr>
              <a:t>的封包。</a:t>
            </a:r>
          </a:p>
          <a:p>
            <a:pPr algn="l">
              <a:lnSpc>
                <a:spcPts val="3000"/>
              </a:lnSpc>
            </a:pPr>
            <a:r>
              <a:rPr lang="en-US" altLang="zh-CN" sz="2000" b="0" i="0" dirty="0">
                <a:solidFill>
                  <a:srgbClr val="3A4145"/>
                </a:solidFill>
                <a:effectLst/>
                <a:latin typeface="Microsoft YaHei" panose="020B0503020204020204" pitchFamily="34" charset="-122"/>
                <a:ea typeface="Microsoft YaHei" panose="020B0503020204020204" pitchFamily="34" charset="-122"/>
              </a:rPr>
              <a:t>                                </a:t>
            </a:r>
            <a:r>
              <a:rPr lang="en-US" altLang="zh-CN" sz="2000" b="0" i="0" dirty="0" err="1">
                <a:solidFill>
                  <a:srgbClr val="3A4145"/>
                </a:solidFill>
                <a:effectLst/>
                <a:latin typeface="Microsoft YaHei" panose="020B0503020204020204" pitchFamily="34" charset="-122"/>
                <a:ea typeface="Microsoft YaHei" panose="020B0503020204020204" pitchFamily="34" charset="-122"/>
              </a:rPr>
              <a:t>tcp.dstport</a:t>
            </a:r>
            <a:r>
              <a:rPr lang="en-US" altLang="zh-CN" sz="2000" b="0" i="0" dirty="0">
                <a:solidFill>
                  <a:srgbClr val="3A4145"/>
                </a:solidFill>
                <a:effectLst/>
                <a:latin typeface="Microsoft YaHei" panose="020B0503020204020204" pitchFamily="34" charset="-122"/>
                <a:ea typeface="Microsoft YaHei" panose="020B0503020204020204" pitchFamily="34" charset="-122"/>
              </a:rPr>
              <a:t> == 25 </a:t>
            </a:r>
            <a:r>
              <a:rPr lang="zh-CN" altLang="en-US" sz="2000" b="0" i="0" dirty="0">
                <a:solidFill>
                  <a:srgbClr val="3A4145"/>
                </a:solidFill>
                <a:effectLst/>
                <a:latin typeface="Microsoft YaHei" panose="020B0503020204020204" pitchFamily="34" charset="-122"/>
                <a:ea typeface="Microsoft YaHei" panose="020B0503020204020204" pitchFamily="34" charset="-122"/>
              </a:rPr>
              <a:t>显示目的</a:t>
            </a:r>
            <a:r>
              <a:rPr lang="en-US" altLang="zh-CN" sz="2000" b="0" i="0" dirty="0">
                <a:solidFill>
                  <a:srgbClr val="3A4145"/>
                </a:solidFill>
                <a:effectLst/>
                <a:latin typeface="Microsoft YaHei" panose="020B0503020204020204" pitchFamily="34" charset="-122"/>
                <a:ea typeface="Microsoft YaHei" panose="020B0503020204020204" pitchFamily="34" charset="-122"/>
              </a:rPr>
              <a:t>TCP</a:t>
            </a:r>
            <a:r>
              <a:rPr lang="zh-CN" altLang="en-US" sz="2000" b="0" i="0" dirty="0">
                <a:solidFill>
                  <a:srgbClr val="3A4145"/>
                </a:solidFill>
                <a:effectLst/>
                <a:latin typeface="Microsoft YaHei" panose="020B0503020204020204" pitchFamily="34" charset="-122"/>
                <a:ea typeface="Microsoft YaHei" panose="020B0503020204020204" pitchFamily="34" charset="-122"/>
              </a:rPr>
              <a:t>端口号为</a:t>
            </a:r>
            <a:r>
              <a:rPr lang="en-US" altLang="zh-CN" sz="2000" b="0" i="0" dirty="0">
                <a:solidFill>
                  <a:srgbClr val="3A4145"/>
                </a:solidFill>
                <a:effectLst/>
                <a:latin typeface="Microsoft YaHei" panose="020B0503020204020204" pitchFamily="34" charset="-122"/>
                <a:ea typeface="Microsoft YaHei" panose="020B0503020204020204" pitchFamily="34" charset="-122"/>
              </a:rPr>
              <a:t>25</a:t>
            </a:r>
            <a:r>
              <a:rPr lang="zh-CN" altLang="en-US" sz="2000" b="0" i="0" dirty="0">
                <a:solidFill>
                  <a:srgbClr val="3A4145"/>
                </a:solidFill>
                <a:effectLst/>
                <a:latin typeface="Microsoft YaHei" panose="020B0503020204020204" pitchFamily="34" charset="-122"/>
                <a:ea typeface="Microsoft YaHei" panose="020B0503020204020204" pitchFamily="34" charset="-122"/>
              </a:rPr>
              <a:t>的封包。</a:t>
            </a:r>
          </a:p>
          <a:p>
            <a:pPr algn="l">
              <a:lnSpc>
                <a:spcPts val="3000"/>
              </a:lnSpc>
            </a:pPr>
            <a:r>
              <a:rPr lang="en-US" altLang="zh-CN" sz="2000" b="0" i="0" dirty="0">
                <a:solidFill>
                  <a:srgbClr val="3A4145"/>
                </a:solidFill>
                <a:effectLst/>
                <a:latin typeface="Microsoft YaHei" panose="020B0503020204020204" pitchFamily="34" charset="-122"/>
                <a:ea typeface="Microsoft YaHei" panose="020B0503020204020204" pitchFamily="34" charset="-122"/>
              </a:rPr>
              <a:t>                                </a:t>
            </a:r>
            <a:r>
              <a:rPr lang="en-US" altLang="zh-CN" sz="2000" b="0" i="0" dirty="0" err="1">
                <a:solidFill>
                  <a:srgbClr val="3A4145"/>
                </a:solidFill>
                <a:effectLst/>
                <a:latin typeface="Microsoft YaHei" panose="020B0503020204020204" pitchFamily="34" charset="-122"/>
                <a:ea typeface="Microsoft YaHei" panose="020B0503020204020204" pitchFamily="34" charset="-122"/>
              </a:rPr>
              <a:t>http.request.method</a:t>
            </a:r>
            <a:r>
              <a:rPr lang="en-US" altLang="zh-CN" sz="2000" b="0" i="0" dirty="0">
                <a:solidFill>
                  <a:srgbClr val="3A4145"/>
                </a:solidFill>
                <a:effectLst/>
                <a:latin typeface="Microsoft YaHei" panose="020B0503020204020204" pitchFamily="34" charset="-122"/>
                <a:ea typeface="Microsoft YaHei" panose="020B0503020204020204" pitchFamily="34" charset="-122"/>
              </a:rPr>
              <a:t>== "POST" </a:t>
            </a:r>
            <a:r>
              <a:rPr lang="zh-CN" altLang="en-US" sz="2000" b="0" i="0" dirty="0">
                <a:solidFill>
                  <a:srgbClr val="3A4145"/>
                </a:solidFill>
                <a:effectLst/>
                <a:latin typeface="Microsoft YaHei" panose="020B0503020204020204" pitchFamily="34" charset="-122"/>
                <a:ea typeface="Microsoft YaHei" panose="020B0503020204020204" pitchFamily="34" charset="-122"/>
              </a:rPr>
              <a:t>显示</a:t>
            </a:r>
            <a:r>
              <a:rPr lang="en-US" altLang="zh-CN" sz="2000" b="0" i="0" dirty="0">
                <a:solidFill>
                  <a:srgbClr val="3A4145"/>
                </a:solidFill>
                <a:effectLst/>
                <a:latin typeface="Microsoft YaHei" panose="020B0503020204020204" pitchFamily="34" charset="-122"/>
                <a:ea typeface="Microsoft YaHei" panose="020B0503020204020204" pitchFamily="34" charset="-122"/>
              </a:rPr>
              <a:t>post</a:t>
            </a:r>
            <a:r>
              <a:rPr lang="zh-CN" altLang="en-US" sz="2000" b="0" i="0" dirty="0">
                <a:solidFill>
                  <a:srgbClr val="3A4145"/>
                </a:solidFill>
                <a:effectLst/>
                <a:latin typeface="Microsoft YaHei" panose="020B0503020204020204" pitchFamily="34" charset="-122"/>
                <a:ea typeface="Microsoft YaHei" panose="020B0503020204020204" pitchFamily="34" charset="-122"/>
              </a:rPr>
              <a:t>请求方式的</a:t>
            </a:r>
            <a:r>
              <a:rPr lang="en-US" altLang="zh-CN" sz="2000" b="0" i="0" dirty="0">
                <a:solidFill>
                  <a:srgbClr val="3A4145"/>
                </a:solidFill>
                <a:effectLst/>
                <a:latin typeface="Microsoft YaHei" panose="020B0503020204020204" pitchFamily="34" charset="-122"/>
                <a:ea typeface="Microsoft YaHei" panose="020B0503020204020204" pitchFamily="34" charset="-122"/>
              </a:rPr>
              <a:t>http</a:t>
            </a:r>
            <a:r>
              <a:rPr lang="zh-CN" altLang="en-US" sz="2000" b="0" i="0" dirty="0">
                <a:solidFill>
                  <a:srgbClr val="3A4145"/>
                </a:solidFill>
                <a:effectLst/>
                <a:latin typeface="Microsoft YaHei" panose="020B0503020204020204" pitchFamily="34" charset="-122"/>
                <a:ea typeface="Microsoft YaHei" panose="020B0503020204020204" pitchFamily="34" charset="-122"/>
              </a:rPr>
              <a:t>封包。</a:t>
            </a:r>
          </a:p>
          <a:p>
            <a:pPr algn="l">
              <a:lnSpc>
                <a:spcPts val="3000"/>
              </a:lnSpc>
            </a:pPr>
            <a:r>
              <a:rPr lang="en-US" altLang="zh-CN" sz="2000" b="0" i="0" dirty="0">
                <a:solidFill>
                  <a:srgbClr val="3A4145"/>
                </a:solidFill>
                <a:effectLst/>
                <a:latin typeface="Microsoft YaHei" panose="020B0503020204020204" pitchFamily="34" charset="-122"/>
                <a:ea typeface="Microsoft YaHei" panose="020B0503020204020204" pitchFamily="34" charset="-122"/>
              </a:rPr>
              <a:t>                                </a:t>
            </a:r>
            <a:r>
              <a:rPr lang="en-US" altLang="zh-CN" sz="2000" b="0" i="0" dirty="0" err="1">
                <a:solidFill>
                  <a:srgbClr val="3A4145"/>
                </a:solidFill>
                <a:effectLst/>
                <a:latin typeface="Microsoft YaHei" panose="020B0503020204020204" pitchFamily="34" charset="-122"/>
                <a:ea typeface="Microsoft YaHei" panose="020B0503020204020204" pitchFamily="34" charset="-122"/>
              </a:rPr>
              <a:t>http.host</a:t>
            </a:r>
            <a:r>
              <a:rPr lang="en-US" altLang="zh-CN" sz="2000" b="0" i="0" dirty="0">
                <a:solidFill>
                  <a:srgbClr val="3A4145"/>
                </a:solidFill>
                <a:effectLst/>
                <a:latin typeface="Microsoft YaHei" panose="020B0503020204020204" pitchFamily="34" charset="-122"/>
                <a:ea typeface="Microsoft YaHei" panose="020B0503020204020204" pitchFamily="34" charset="-122"/>
              </a:rPr>
              <a:t> == "tracker.1ting.com" </a:t>
            </a:r>
            <a:r>
              <a:rPr lang="zh-CN" altLang="en-US" sz="2000" b="0" i="0" dirty="0">
                <a:solidFill>
                  <a:srgbClr val="3A4145"/>
                </a:solidFill>
                <a:effectLst/>
                <a:latin typeface="Microsoft YaHei" panose="020B0503020204020204" pitchFamily="34" charset="-122"/>
                <a:ea typeface="Microsoft YaHei" panose="020B0503020204020204" pitchFamily="34" charset="-122"/>
              </a:rPr>
              <a:t>显示请求的域名为</a:t>
            </a:r>
            <a:r>
              <a:rPr lang="en-US" altLang="zh-CN" sz="2000" b="0" i="0" dirty="0">
                <a:solidFill>
                  <a:srgbClr val="3A4145"/>
                </a:solidFill>
                <a:effectLst/>
                <a:latin typeface="Microsoft YaHei" panose="020B0503020204020204" pitchFamily="34" charset="-122"/>
                <a:ea typeface="Microsoft YaHei" panose="020B0503020204020204" pitchFamily="34" charset="-122"/>
              </a:rPr>
              <a:t>tracker.1ting.com</a:t>
            </a:r>
            <a:r>
              <a:rPr lang="zh-CN" altLang="en-US" sz="2000" b="0" i="0" dirty="0">
                <a:solidFill>
                  <a:srgbClr val="3A4145"/>
                </a:solidFill>
                <a:effectLst/>
                <a:latin typeface="Microsoft YaHei" panose="020B0503020204020204" pitchFamily="34" charset="-122"/>
                <a:ea typeface="Microsoft YaHei" panose="020B0503020204020204" pitchFamily="34" charset="-122"/>
              </a:rPr>
              <a:t>的</a:t>
            </a:r>
            <a:r>
              <a:rPr lang="en-US" altLang="zh-CN" sz="2000" b="0" i="0" dirty="0">
                <a:solidFill>
                  <a:srgbClr val="3A4145"/>
                </a:solidFill>
                <a:effectLst/>
                <a:latin typeface="Microsoft YaHei" panose="020B0503020204020204" pitchFamily="34" charset="-122"/>
                <a:ea typeface="Microsoft YaHei" panose="020B0503020204020204" pitchFamily="34" charset="-122"/>
              </a:rPr>
              <a:t>http</a:t>
            </a:r>
            <a:r>
              <a:rPr lang="zh-CN" altLang="en-US" sz="2000" b="0" i="0" dirty="0">
                <a:solidFill>
                  <a:srgbClr val="3A4145"/>
                </a:solidFill>
                <a:effectLst/>
                <a:latin typeface="Microsoft YaHei" panose="020B0503020204020204" pitchFamily="34" charset="-122"/>
                <a:ea typeface="Microsoft YaHei" panose="020B0503020204020204" pitchFamily="34" charset="-122"/>
              </a:rPr>
              <a:t>封包。</a:t>
            </a:r>
          </a:p>
          <a:p>
            <a:pPr algn="l">
              <a:lnSpc>
                <a:spcPts val="3000"/>
              </a:lnSpc>
            </a:pPr>
            <a:r>
              <a:rPr lang="en-US" altLang="zh-CN" sz="2000" b="0" i="0" dirty="0">
                <a:solidFill>
                  <a:srgbClr val="3A4145"/>
                </a:solidFill>
                <a:effectLst/>
                <a:latin typeface="Microsoft YaHei" panose="020B0503020204020204" pitchFamily="34" charset="-122"/>
                <a:ea typeface="Microsoft YaHei" panose="020B0503020204020204" pitchFamily="34" charset="-122"/>
              </a:rPr>
              <a:t>                                </a:t>
            </a:r>
            <a:r>
              <a:rPr lang="en-US" altLang="zh-CN" sz="2000" b="0" i="0" dirty="0" err="1">
                <a:solidFill>
                  <a:srgbClr val="3A4145"/>
                </a:solidFill>
                <a:effectLst/>
                <a:latin typeface="Microsoft YaHei" panose="020B0503020204020204" pitchFamily="34" charset="-122"/>
                <a:ea typeface="Microsoft YaHei" panose="020B0503020204020204" pitchFamily="34" charset="-122"/>
              </a:rPr>
              <a:t>tcp.flags.syn</a:t>
            </a:r>
            <a:r>
              <a:rPr lang="en-US" altLang="zh-CN" sz="2000" b="0" i="0" dirty="0">
                <a:solidFill>
                  <a:srgbClr val="3A4145"/>
                </a:solidFill>
                <a:effectLst/>
                <a:latin typeface="Microsoft YaHei" panose="020B0503020204020204" pitchFamily="34" charset="-122"/>
                <a:ea typeface="Microsoft YaHei" panose="020B0503020204020204" pitchFamily="34" charset="-122"/>
              </a:rPr>
              <a:t> == 0X02 </a:t>
            </a:r>
            <a:r>
              <a:rPr lang="zh-CN" altLang="en-US" sz="2000" b="0" i="0" dirty="0">
                <a:solidFill>
                  <a:srgbClr val="3A4145"/>
                </a:solidFill>
                <a:effectLst/>
                <a:latin typeface="Microsoft YaHei" panose="020B0503020204020204" pitchFamily="34" charset="-122"/>
                <a:ea typeface="Microsoft YaHei" panose="020B0503020204020204" pitchFamily="34" charset="-122"/>
              </a:rPr>
              <a:t>显示包含</a:t>
            </a:r>
            <a:r>
              <a:rPr lang="en-US" altLang="zh-CN" sz="2000" b="0" i="0" dirty="0">
                <a:solidFill>
                  <a:srgbClr val="3A4145"/>
                </a:solidFill>
                <a:effectLst/>
                <a:latin typeface="Microsoft YaHei" panose="020B0503020204020204" pitchFamily="34" charset="-122"/>
                <a:ea typeface="Microsoft YaHei" panose="020B0503020204020204" pitchFamily="34" charset="-122"/>
              </a:rPr>
              <a:t>TCP SYN</a:t>
            </a:r>
            <a:r>
              <a:rPr lang="zh-CN" altLang="en-US" sz="2000" b="0" i="0" dirty="0">
                <a:solidFill>
                  <a:srgbClr val="3A4145"/>
                </a:solidFill>
                <a:effectLst/>
                <a:latin typeface="Microsoft YaHei" panose="020B0503020204020204" pitchFamily="34" charset="-122"/>
                <a:ea typeface="Microsoft YaHei" panose="020B0503020204020204" pitchFamily="34" charset="-122"/>
              </a:rPr>
              <a:t>标志的封包。 </a:t>
            </a:r>
          </a:p>
        </p:txBody>
      </p:sp>
    </p:spTree>
    <p:extLst>
      <p:ext uri="{BB962C8B-B14F-4D97-AF65-F5344CB8AC3E}">
        <p14:creationId xmlns:p14="http://schemas.microsoft.com/office/powerpoint/2010/main" val="1673472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1F3F9-8222-278A-F9B4-B6BF8EA1A834}"/>
              </a:ext>
            </a:extLst>
          </p:cNvPr>
          <p:cNvSpPr>
            <a:spLocks noGrp="1"/>
          </p:cNvSpPr>
          <p:nvPr>
            <p:ph type="title"/>
          </p:nvPr>
        </p:nvSpPr>
        <p:spPr>
          <a:xfrm>
            <a:off x="490204" y="145605"/>
            <a:ext cx="10515600" cy="891349"/>
          </a:xfrm>
        </p:spPr>
        <p:txBody>
          <a:bodyPr>
            <a:normAutofit/>
          </a:bodyPr>
          <a:lstStyle/>
          <a:p>
            <a:r>
              <a:rPr lang="en-US" altLang="zh-CN" sz="2400" b="1" dirty="0">
                <a:solidFill>
                  <a:srgbClr val="68174B"/>
                </a:solidFill>
                <a:latin typeface="微软雅黑" panose="020B0503020204020204" pitchFamily="34" charset="-122"/>
                <a:ea typeface="微软雅黑" panose="020B0503020204020204" pitchFamily="34" charset="-122"/>
                <a:cs typeface="+mn-cs"/>
              </a:rPr>
              <a:t>B.</a:t>
            </a:r>
            <a:r>
              <a:rPr lang="zh-CN" altLang="en-US" sz="2400" b="1" dirty="0">
                <a:solidFill>
                  <a:srgbClr val="68174B"/>
                </a:solidFill>
                <a:latin typeface="微软雅黑" panose="020B0503020204020204" pitchFamily="34" charset="-122"/>
                <a:ea typeface="微软雅黑" panose="020B0503020204020204" pitchFamily="34" charset="-122"/>
                <a:cs typeface="+mn-cs"/>
              </a:rPr>
              <a:t>内容过滤语法</a:t>
            </a:r>
            <a:br>
              <a:rPr lang="zh-CN" altLang="en-US" sz="2400" b="1" dirty="0">
                <a:solidFill>
                  <a:srgbClr val="68174B"/>
                </a:solidFill>
                <a:latin typeface="微软雅黑" panose="020B0503020204020204" pitchFamily="34" charset="-122"/>
                <a:ea typeface="微软雅黑" panose="020B0503020204020204" pitchFamily="34" charset="-122"/>
                <a:cs typeface="+mn-cs"/>
              </a:rPr>
            </a:br>
            <a:endParaRPr lang="zh-CN" altLang="en-US" sz="2400" b="1" dirty="0">
              <a:solidFill>
                <a:srgbClr val="68174B"/>
              </a:solidFill>
              <a:latin typeface="微软雅黑" panose="020B0503020204020204" pitchFamily="34" charset="-122"/>
              <a:ea typeface="微软雅黑" panose="020B0503020204020204" pitchFamily="34" charset="-122"/>
              <a:cs typeface="+mn-cs"/>
            </a:endParaRPr>
          </a:p>
        </p:txBody>
      </p:sp>
      <p:sp>
        <p:nvSpPr>
          <p:cNvPr id="3" name="内容占位符 2">
            <a:extLst>
              <a:ext uri="{FF2B5EF4-FFF2-40B4-BE49-F238E27FC236}">
                <a16:creationId xmlns:a16="http://schemas.microsoft.com/office/drawing/2014/main" id="{3ECD2B1A-1A16-7CD7-FC78-4CEB7036E157}"/>
              </a:ext>
            </a:extLst>
          </p:cNvPr>
          <p:cNvSpPr>
            <a:spLocks noGrp="1"/>
          </p:cNvSpPr>
          <p:nvPr>
            <p:ph idx="1"/>
          </p:nvPr>
        </p:nvSpPr>
        <p:spPr>
          <a:xfrm>
            <a:off x="536448" y="783209"/>
            <a:ext cx="10515600" cy="5315840"/>
          </a:xfrm>
        </p:spPr>
        <p:txBody>
          <a:bodyPr>
            <a:normAutofit/>
          </a:bodyPr>
          <a:lstStyle/>
          <a:p>
            <a:pPr algn="l"/>
            <a:r>
              <a:rPr lang="zh-CN" altLang="fr-FR" sz="2000" b="1" i="0" dirty="0">
                <a:solidFill>
                  <a:srgbClr val="3A4145"/>
                </a:solidFill>
                <a:effectLst/>
                <a:latin typeface="微软雅黑" panose="020B0503020204020204" pitchFamily="34" charset="-122"/>
                <a:ea typeface="微软雅黑" panose="020B0503020204020204" pitchFamily="34" charset="-122"/>
              </a:rPr>
              <a:t>字符串匹配</a:t>
            </a:r>
          </a:p>
          <a:p>
            <a:pPr marL="0" indent="0" algn="l">
              <a:buNone/>
            </a:pPr>
            <a:r>
              <a:rPr lang="fr-FR" altLang="zh-CN" sz="2000" b="0" i="0" dirty="0">
                <a:solidFill>
                  <a:srgbClr val="3A4145"/>
                </a:solidFill>
                <a:effectLst/>
                <a:latin typeface="微软雅黑" panose="020B0503020204020204" pitchFamily="34" charset="-122"/>
                <a:ea typeface="微软雅黑" panose="020B0503020204020204" pitchFamily="34" charset="-122"/>
              </a:rPr>
              <a:t>          http.request.uri contains “online”</a:t>
            </a:r>
            <a:r>
              <a:rPr lang="zh-CN" altLang="en-US" sz="2000" b="0" i="0" dirty="0">
                <a:solidFill>
                  <a:srgbClr val="3A4145"/>
                </a:solidFill>
                <a:effectLst/>
                <a:latin typeface="微软雅黑" panose="020B0503020204020204" pitchFamily="34" charset="-122"/>
                <a:ea typeface="微软雅黑" panose="020B0503020204020204" pitchFamily="34" charset="-122"/>
              </a:rPr>
              <a:t>：</a:t>
            </a:r>
            <a:r>
              <a:rPr lang="zh-CN" altLang="fr-FR" sz="2000" b="0" i="0" dirty="0">
                <a:solidFill>
                  <a:srgbClr val="3A4145"/>
                </a:solidFill>
                <a:effectLst/>
                <a:latin typeface="微软雅黑" panose="020B0503020204020204" pitchFamily="34" charset="-122"/>
                <a:ea typeface="微软雅黑" panose="020B0503020204020204" pitchFamily="34" charset="-122"/>
              </a:rPr>
              <a:t>显示请求的</a:t>
            </a:r>
            <a:r>
              <a:rPr lang="fr-FR" altLang="zh-CN" sz="2000" b="0" i="0" dirty="0">
                <a:solidFill>
                  <a:srgbClr val="3A4145"/>
                </a:solidFill>
                <a:effectLst/>
                <a:latin typeface="微软雅黑" panose="020B0503020204020204" pitchFamily="34" charset="-122"/>
                <a:ea typeface="微软雅黑" panose="020B0503020204020204" pitchFamily="34" charset="-122"/>
              </a:rPr>
              <a:t>uri</a:t>
            </a:r>
            <a:r>
              <a:rPr lang="zh-CN" altLang="fr-FR" sz="2000" b="0" i="0" dirty="0">
                <a:solidFill>
                  <a:srgbClr val="3A4145"/>
                </a:solidFill>
                <a:effectLst/>
                <a:latin typeface="微软雅黑" panose="020B0503020204020204" pitchFamily="34" charset="-122"/>
                <a:ea typeface="微软雅黑" panose="020B0503020204020204" pitchFamily="34" charset="-122"/>
              </a:rPr>
              <a:t>包含</a:t>
            </a:r>
            <a:r>
              <a:rPr lang="fr-FR" altLang="zh-CN" sz="2000" b="0" i="0" dirty="0">
                <a:solidFill>
                  <a:srgbClr val="3A4145"/>
                </a:solidFill>
                <a:effectLst/>
                <a:latin typeface="微软雅黑" panose="020B0503020204020204" pitchFamily="34" charset="-122"/>
                <a:ea typeface="微软雅黑" panose="020B0503020204020204" pitchFamily="34" charset="-122"/>
              </a:rPr>
              <a:t>"online"</a:t>
            </a:r>
            <a:r>
              <a:rPr lang="zh-CN" altLang="fr-FR" sz="2000" b="0" i="0" dirty="0">
                <a:solidFill>
                  <a:srgbClr val="3A4145"/>
                </a:solidFill>
                <a:effectLst/>
                <a:latin typeface="微软雅黑" panose="020B0503020204020204" pitchFamily="34" charset="-122"/>
                <a:ea typeface="微软雅黑" panose="020B0503020204020204" pitchFamily="34" charset="-122"/>
              </a:rPr>
              <a:t>的</a:t>
            </a:r>
            <a:r>
              <a:rPr lang="fr-FR" altLang="zh-CN" sz="2000" b="0" i="0" dirty="0">
                <a:solidFill>
                  <a:srgbClr val="3A4145"/>
                </a:solidFill>
                <a:effectLst/>
                <a:latin typeface="微软雅黑" panose="020B0503020204020204" pitchFamily="34" charset="-122"/>
                <a:ea typeface="微软雅黑" panose="020B0503020204020204" pitchFamily="34" charset="-122"/>
              </a:rPr>
              <a:t>http</a:t>
            </a:r>
            <a:r>
              <a:rPr lang="zh-CN" altLang="fr-FR" sz="2000" b="0" i="0" dirty="0">
                <a:solidFill>
                  <a:srgbClr val="3A4145"/>
                </a:solidFill>
                <a:effectLst/>
                <a:latin typeface="微软雅黑" panose="020B0503020204020204" pitchFamily="34" charset="-122"/>
                <a:ea typeface="微软雅黑" panose="020B0503020204020204" pitchFamily="34" charset="-122"/>
              </a:rPr>
              <a:t>封包。</a:t>
            </a:r>
            <a:endParaRPr lang="en-US" altLang="zh-CN" sz="2000" b="0" i="0" dirty="0">
              <a:solidFill>
                <a:srgbClr val="3A4145"/>
              </a:solidFill>
              <a:effectLst/>
              <a:latin typeface="微软雅黑" panose="020B0503020204020204" pitchFamily="34" charset="-122"/>
              <a:ea typeface="微软雅黑" panose="020B0503020204020204" pitchFamily="34" charset="-122"/>
            </a:endParaRPr>
          </a:p>
          <a:p>
            <a:pPr marL="0" indent="0" algn="l">
              <a:buNone/>
            </a:pPr>
            <a:endParaRPr lang="zh-CN" altLang="fr-FR" sz="2000" b="0" i="0" dirty="0">
              <a:solidFill>
                <a:srgbClr val="3A4145"/>
              </a:solidFill>
              <a:effectLst/>
              <a:latin typeface="微软雅黑" panose="020B0503020204020204" pitchFamily="34" charset="-122"/>
              <a:ea typeface="微软雅黑" panose="020B0503020204020204" pitchFamily="34" charset="-122"/>
            </a:endParaRPr>
          </a:p>
          <a:p>
            <a:pPr algn="l"/>
            <a:r>
              <a:rPr lang="zh-CN" altLang="fr-FR" sz="2000" b="1" i="0" dirty="0">
                <a:solidFill>
                  <a:srgbClr val="3A4145"/>
                </a:solidFill>
                <a:effectLst/>
                <a:latin typeface="微软雅黑" panose="020B0503020204020204" pitchFamily="34" charset="-122"/>
                <a:ea typeface="微软雅黑" panose="020B0503020204020204" pitchFamily="34" charset="-122"/>
              </a:rPr>
              <a:t>特定偏移处值的过滤</a:t>
            </a:r>
          </a:p>
          <a:p>
            <a:pPr marL="0" indent="0" algn="l">
              <a:buNone/>
            </a:pPr>
            <a:r>
              <a:rPr lang="fr-FR" altLang="zh-CN" sz="2000" b="0" i="0" dirty="0">
                <a:solidFill>
                  <a:srgbClr val="3A4145"/>
                </a:solidFill>
                <a:effectLst/>
                <a:latin typeface="微软雅黑" panose="020B0503020204020204" pitchFamily="34" charset="-122"/>
                <a:ea typeface="微软雅黑" panose="020B0503020204020204" pitchFamily="34" charset="-122"/>
              </a:rPr>
              <a:t>          http.host[0:4] </a:t>
            </a:r>
            <a:r>
              <a:rPr lang="fr-FR" altLang="zh-CN" sz="2000" dirty="0">
                <a:solidFill>
                  <a:srgbClr val="3A4145"/>
                </a:solidFill>
                <a:latin typeface="微软雅黑" panose="020B0503020204020204" pitchFamily="34" charset="-122"/>
                <a:ea typeface="微软雅黑" panose="020B0503020204020204" pitchFamily="34" charset="-122"/>
              </a:rPr>
              <a:t>== </a:t>
            </a:r>
            <a:r>
              <a:rPr lang="zh-CN" altLang="en-US" sz="2000" dirty="0">
                <a:solidFill>
                  <a:srgbClr val="3A4145"/>
                </a:solidFill>
                <a:latin typeface="微软雅黑" panose="020B0503020204020204" pitchFamily="34" charset="-122"/>
                <a:ea typeface="微软雅黑" panose="020B0503020204020204" pitchFamily="34" charset="-122"/>
              </a:rPr>
              <a:t>“</a:t>
            </a:r>
            <a:r>
              <a:rPr lang="fr-FR" altLang="zh-CN" sz="2000" dirty="0">
                <a:solidFill>
                  <a:srgbClr val="3A4145"/>
                </a:solidFill>
                <a:latin typeface="微软雅黑" panose="020B0503020204020204" pitchFamily="34" charset="-122"/>
                <a:ea typeface="微软雅黑" panose="020B0503020204020204" pitchFamily="34" charset="-122"/>
              </a:rPr>
              <a:t> trac </a:t>
            </a:r>
            <a:r>
              <a:rPr lang="zh-CN" altLang="en-US" sz="2000" dirty="0">
                <a:solidFill>
                  <a:srgbClr val="3A4145"/>
                </a:solidFill>
                <a:latin typeface="微软雅黑" panose="020B0503020204020204" pitchFamily="34" charset="-122"/>
                <a:ea typeface="微软雅黑" panose="020B0503020204020204" pitchFamily="34" charset="-122"/>
              </a:rPr>
              <a:t>”</a:t>
            </a:r>
            <a:endParaRPr lang="fr-FR" altLang="zh-CN" sz="2000" dirty="0">
              <a:solidFill>
                <a:srgbClr val="3A4145"/>
              </a:solidFill>
              <a:latin typeface="微软雅黑" panose="020B0503020204020204" pitchFamily="34" charset="-122"/>
              <a:ea typeface="微软雅黑" panose="020B0503020204020204" pitchFamily="34" charset="-122"/>
            </a:endParaRPr>
          </a:p>
          <a:p>
            <a:pPr marL="0" indent="0" algn="l">
              <a:buNone/>
            </a:pPr>
            <a:endParaRPr lang="fr-FR" altLang="zh-CN" sz="800" dirty="0">
              <a:solidFill>
                <a:srgbClr val="3A4145"/>
              </a:solidFill>
              <a:latin typeface="微软雅黑" panose="020B0503020204020204" pitchFamily="34" charset="-122"/>
              <a:ea typeface="微软雅黑" panose="020B0503020204020204" pitchFamily="34" charset="-122"/>
            </a:endParaRPr>
          </a:p>
          <a:p>
            <a:pPr marL="0" indent="0" algn="l">
              <a:buNone/>
            </a:pPr>
            <a:r>
              <a:rPr lang="en-US" altLang="zh-CN" sz="2400" b="1" dirty="0">
                <a:solidFill>
                  <a:srgbClr val="68174B"/>
                </a:solidFill>
                <a:latin typeface="微软雅黑" panose="020B0503020204020204" pitchFamily="34" charset="-122"/>
                <a:ea typeface="微软雅黑" panose="020B0503020204020204" pitchFamily="34" charset="-122"/>
              </a:rPr>
              <a:t>C.</a:t>
            </a:r>
            <a:r>
              <a:rPr lang="zh-CN" altLang="en-US" sz="2400" b="1" dirty="0">
                <a:solidFill>
                  <a:srgbClr val="68174B"/>
                </a:solidFill>
                <a:latin typeface="微软雅黑" panose="020B0503020204020204" pitchFamily="34" charset="-122"/>
                <a:ea typeface="微软雅黑" panose="020B0503020204020204" pitchFamily="34" charset="-122"/>
              </a:rPr>
              <a:t>包长度过滤</a:t>
            </a:r>
            <a:endParaRPr lang="en-US" altLang="zh-CN" sz="2400" b="1" dirty="0">
              <a:solidFill>
                <a:srgbClr val="68174B"/>
              </a:solidFill>
              <a:latin typeface="微软雅黑" panose="020B0503020204020204" pitchFamily="34" charset="-122"/>
              <a:ea typeface="微软雅黑" panose="020B0503020204020204" pitchFamily="34" charset="-122"/>
            </a:endParaRPr>
          </a:p>
          <a:p>
            <a:pPr marL="0" indent="0" algn="l">
              <a:buNone/>
            </a:pPr>
            <a:endParaRPr lang="fr-FR" altLang="zh-CN" sz="800" b="1" dirty="0">
              <a:solidFill>
                <a:srgbClr val="68174B"/>
              </a:solidFill>
              <a:latin typeface="微软雅黑" panose="020B0503020204020204" pitchFamily="34" charset="-122"/>
              <a:ea typeface="微软雅黑" panose="020B0503020204020204" pitchFamily="34" charset="-122"/>
            </a:endParaRPr>
          </a:p>
          <a:p>
            <a:pPr lvl="1">
              <a:lnSpc>
                <a:spcPct val="150000"/>
              </a:lnSpc>
            </a:pPr>
            <a:r>
              <a:rPr lang="en-US" altLang="zh-CN" sz="2000" b="0" i="0" dirty="0" err="1">
                <a:solidFill>
                  <a:srgbClr val="3A4145"/>
                </a:solidFill>
                <a:effectLst/>
                <a:latin typeface="Microsoft YaHei" panose="020B0503020204020204" pitchFamily="34" charset="-122"/>
                <a:ea typeface="Microsoft YaHei" panose="020B0503020204020204" pitchFamily="34" charset="-122"/>
              </a:rPr>
              <a:t>udp.length</a:t>
            </a:r>
            <a:r>
              <a:rPr lang="en-US" altLang="zh-CN" sz="2000" b="0" i="0" dirty="0">
                <a:solidFill>
                  <a:srgbClr val="3A4145"/>
                </a:solidFill>
                <a:effectLst/>
                <a:latin typeface="Microsoft YaHei" panose="020B0503020204020204" pitchFamily="34" charset="-122"/>
                <a:ea typeface="Microsoft YaHei" panose="020B0503020204020204" pitchFamily="34" charset="-122"/>
              </a:rPr>
              <a:t> == 26  </a:t>
            </a:r>
            <a:endParaRPr lang="zh-CN" altLang="en-US" sz="2000" b="0" i="0" dirty="0">
              <a:solidFill>
                <a:srgbClr val="3A4145"/>
              </a:solidFill>
              <a:effectLst/>
              <a:latin typeface="Microsoft YaHei" panose="020B0503020204020204" pitchFamily="34" charset="-122"/>
              <a:ea typeface="Microsoft YaHei" panose="020B0503020204020204" pitchFamily="34" charset="-122"/>
            </a:endParaRPr>
          </a:p>
          <a:p>
            <a:pPr lvl="1">
              <a:lnSpc>
                <a:spcPct val="150000"/>
              </a:lnSpc>
            </a:pPr>
            <a:r>
              <a:rPr lang="en-US" altLang="zh-CN" sz="2000" b="0" i="0" dirty="0" err="1">
                <a:solidFill>
                  <a:srgbClr val="3A4145"/>
                </a:solidFill>
                <a:effectLst/>
                <a:latin typeface="Microsoft YaHei" panose="020B0503020204020204" pitchFamily="34" charset="-122"/>
                <a:ea typeface="Microsoft YaHei" panose="020B0503020204020204" pitchFamily="34" charset="-122"/>
              </a:rPr>
              <a:t>tcp.len</a:t>
            </a:r>
            <a:r>
              <a:rPr lang="en-US" altLang="zh-CN" sz="2000" b="0" i="0" dirty="0">
                <a:solidFill>
                  <a:srgbClr val="3A4145"/>
                </a:solidFill>
                <a:effectLst/>
                <a:latin typeface="Microsoft YaHei" panose="020B0503020204020204" pitchFamily="34" charset="-122"/>
                <a:ea typeface="Microsoft YaHei" panose="020B0503020204020204" pitchFamily="34" charset="-122"/>
              </a:rPr>
              <a:t> &gt;= 7   </a:t>
            </a:r>
            <a:endParaRPr lang="zh-CN" altLang="en-US" sz="2000" b="0" i="0" dirty="0">
              <a:solidFill>
                <a:srgbClr val="3A4145"/>
              </a:solidFill>
              <a:effectLst/>
              <a:latin typeface="Microsoft YaHei" panose="020B0503020204020204" pitchFamily="34" charset="-122"/>
              <a:ea typeface="Microsoft YaHei" panose="020B0503020204020204" pitchFamily="34" charset="-122"/>
            </a:endParaRPr>
          </a:p>
          <a:p>
            <a:pPr lvl="1">
              <a:lnSpc>
                <a:spcPct val="150000"/>
              </a:lnSpc>
            </a:pPr>
            <a:r>
              <a:rPr lang="en-US" altLang="zh-CN" sz="2000" b="0" i="0" dirty="0" err="1">
                <a:solidFill>
                  <a:srgbClr val="3A4145"/>
                </a:solidFill>
                <a:effectLst/>
                <a:latin typeface="Microsoft YaHei" panose="020B0503020204020204" pitchFamily="34" charset="-122"/>
                <a:ea typeface="Microsoft YaHei" panose="020B0503020204020204" pitchFamily="34" charset="-122"/>
              </a:rPr>
              <a:t>ip.len</a:t>
            </a:r>
            <a:r>
              <a:rPr lang="en-US" altLang="zh-CN" sz="2000" b="0" i="0" dirty="0">
                <a:solidFill>
                  <a:srgbClr val="3A4145"/>
                </a:solidFill>
                <a:effectLst/>
                <a:latin typeface="Microsoft YaHei" panose="020B0503020204020204" pitchFamily="34" charset="-122"/>
                <a:ea typeface="Microsoft YaHei" panose="020B0503020204020204" pitchFamily="34" charset="-122"/>
              </a:rPr>
              <a:t> == 94</a:t>
            </a:r>
            <a:endParaRPr lang="zh-CN" altLang="en-US" dirty="0"/>
          </a:p>
        </p:txBody>
      </p:sp>
    </p:spTree>
    <p:extLst>
      <p:ext uri="{BB962C8B-B14F-4D97-AF65-F5344CB8AC3E}">
        <p14:creationId xmlns:p14="http://schemas.microsoft.com/office/powerpoint/2010/main" val="1055932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A5448-BEF7-9D0B-4853-F8D6425155D0}"/>
              </a:ext>
            </a:extLst>
          </p:cNvPr>
          <p:cNvSpPr>
            <a:spLocks noGrp="1"/>
          </p:cNvSpPr>
          <p:nvPr>
            <p:ph type="title"/>
          </p:nvPr>
        </p:nvSpPr>
        <p:spPr/>
        <p:txBody>
          <a:bodyPr>
            <a:normAutofit/>
          </a:bodyPr>
          <a:lstStyle/>
          <a:p>
            <a:r>
              <a:rPr lang="zh-CN" altLang="en-US" sz="2700" b="1" dirty="0">
                <a:solidFill>
                  <a:srgbClr val="68174B"/>
                </a:solidFill>
                <a:latin typeface="微软雅黑" panose="020B0503020204020204" pitchFamily="34" charset="-122"/>
                <a:ea typeface="微软雅黑" panose="020B0503020204020204" pitchFamily="34" charset="-122"/>
                <a:cs typeface="+mn-cs"/>
              </a:rPr>
              <a:t>过滤实例：</a:t>
            </a:r>
            <a:r>
              <a:rPr lang="en-US" altLang="zh-CN" sz="2700" b="1" dirty="0">
                <a:solidFill>
                  <a:srgbClr val="68174B"/>
                </a:solidFill>
                <a:latin typeface="微软雅黑" panose="020B0503020204020204" pitchFamily="34" charset="-122"/>
                <a:ea typeface="微软雅黑" panose="020B0503020204020204" pitchFamily="34" charset="-122"/>
                <a:cs typeface="+mn-cs"/>
              </a:rPr>
              <a:t>MAC</a:t>
            </a:r>
            <a:r>
              <a:rPr lang="zh-CN" altLang="en-US" sz="2700" b="1" dirty="0">
                <a:solidFill>
                  <a:srgbClr val="68174B"/>
                </a:solidFill>
                <a:latin typeface="微软雅黑" panose="020B0503020204020204" pitchFamily="34" charset="-122"/>
                <a:ea typeface="微软雅黑" panose="020B0503020204020204" pitchFamily="34" charset="-122"/>
                <a:cs typeface="+mn-cs"/>
              </a:rPr>
              <a:t>过滤 </a:t>
            </a:r>
            <a:r>
              <a:rPr lang="en-US" altLang="zh-CN" sz="2700" b="1" dirty="0">
                <a:solidFill>
                  <a:srgbClr val="68174B"/>
                </a:solidFill>
                <a:latin typeface="微软雅黑" panose="020B0503020204020204" pitchFamily="34" charset="-122"/>
                <a:ea typeface="微软雅黑" panose="020B0503020204020204" pitchFamily="34" charset="-122"/>
                <a:cs typeface="+mn-cs"/>
              </a:rPr>
              <a:t>IP</a:t>
            </a:r>
            <a:r>
              <a:rPr lang="zh-CN" altLang="en-US" sz="2700" b="1" dirty="0">
                <a:solidFill>
                  <a:srgbClr val="68174B"/>
                </a:solidFill>
                <a:latin typeface="微软雅黑" panose="020B0503020204020204" pitchFamily="34" charset="-122"/>
                <a:ea typeface="微软雅黑" panose="020B0503020204020204" pitchFamily="34" charset="-122"/>
                <a:cs typeface="+mn-cs"/>
              </a:rPr>
              <a:t>过滤</a:t>
            </a:r>
            <a:br>
              <a:rPr lang="zh-CN" altLang="en-US" b="0" i="0" dirty="0">
                <a:solidFill>
                  <a:srgbClr val="2E2E2E"/>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115EEAFA-D173-B825-B649-7DE21EB5997E}"/>
              </a:ext>
            </a:extLst>
          </p:cNvPr>
          <p:cNvSpPr>
            <a:spLocks noGrp="1"/>
          </p:cNvSpPr>
          <p:nvPr>
            <p:ph idx="1"/>
          </p:nvPr>
        </p:nvSpPr>
        <p:spPr>
          <a:xfrm>
            <a:off x="838200" y="1578737"/>
            <a:ext cx="10515600" cy="4351338"/>
          </a:xfrm>
        </p:spPr>
        <p:txBody>
          <a:bodyPr>
            <a:normAutofit fontScale="85000" lnSpcReduction="20000"/>
          </a:bodyPr>
          <a:lstStyle/>
          <a:p>
            <a:pPr algn="l">
              <a:buFont typeface="Wingdings" panose="05000000000000000000" pitchFamily="2" charset="2"/>
              <a:buChar char="Ø"/>
            </a:pPr>
            <a:r>
              <a:rPr lang="en-US" altLang="zh-CN" b="1" i="0" dirty="0">
                <a:solidFill>
                  <a:srgbClr val="3A4145"/>
                </a:solidFill>
                <a:effectLst/>
                <a:latin typeface="Microsoft YaHei" panose="020B0503020204020204" pitchFamily="34" charset="-122"/>
                <a:ea typeface="Microsoft YaHei" panose="020B0503020204020204" pitchFamily="34" charset="-122"/>
              </a:rPr>
              <a:t>MAC </a:t>
            </a:r>
            <a:r>
              <a:rPr lang="zh-CN" altLang="en-US" b="1" i="0" dirty="0">
                <a:solidFill>
                  <a:srgbClr val="3A4145"/>
                </a:solidFill>
                <a:effectLst/>
                <a:latin typeface="Microsoft YaHei" panose="020B0503020204020204" pitchFamily="34" charset="-122"/>
                <a:ea typeface="Microsoft YaHei" panose="020B0503020204020204" pitchFamily="34" charset="-122"/>
              </a:rPr>
              <a:t>过滤</a:t>
            </a:r>
          </a:p>
          <a:p>
            <a:pPr marL="0" indent="0" algn="l">
              <a:lnSpc>
                <a:spcPct val="110000"/>
              </a:lnSpc>
              <a:buNone/>
            </a:pPr>
            <a:r>
              <a:rPr lang="en-US" altLang="zh-CN" b="0" i="0" dirty="0">
                <a:solidFill>
                  <a:srgbClr val="3A4145"/>
                </a:solidFill>
                <a:effectLst/>
                <a:latin typeface="Microsoft YaHei" panose="020B0503020204020204" pitchFamily="34" charset="-122"/>
                <a:ea typeface="Microsoft YaHei" panose="020B0503020204020204" pitchFamily="34" charset="-122"/>
              </a:rPr>
              <a:t>       </a:t>
            </a:r>
            <a:r>
              <a:rPr lang="en-US" altLang="zh-CN" b="0" i="0" dirty="0" err="1">
                <a:solidFill>
                  <a:srgbClr val="3A4145"/>
                </a:solidFill>
                <a:effectLst/>
                <a:latin typeface="Microsoft YaHei" panose="020B0503020204020204" pitchFamily="34" charset="-122"/>
                <a:ea typeface="Microsoft YaHei" panose="020B0503020204020204" pitchFamily="34" charset="-122"/>
              </a:rPr>
              <a:t>eth.dst</a:t>
            </a:r>
            <a:r>
              <a:rPr lang="en-US" altLang="zh-CN" b="0" i="0" dirty="0">
                <a:solidFill>
                  <a:srgbClr val="3A4145"/>
                </a:solidFill>
                <a:effectLst/>
                <a:latin typeface="Microsoft YaHei" panose="020B0503020204020204" pitchFamily="34" charset="-122"/>
                <a:ea typeface="Microsoft YaHei" panose="020B0503020204020204" pitchFamily="34" charset="-122"/>
              </a:rPr>
              <a:t> == A0:00:00:04:C5:84</a:t>
            </a:r>
            <a:br>
              <a:rPr lang="en-US" altLang="zh-CN" b="0" i="0" dirty="0">
                <a:solidFill>
                  <a:srgbClr val="3A4145"/>
                </a:solidFill>
                <a:effectLst/>
                <a:latin typeface="Microsoft YaHei" panose="020B0503020204020204" pitchFamily="34" charset="-122"/>
                <a:ea typeface="Microsoft YaHei" panose="020B0503020204020204" pitchFamily="34" charset="-122"/>
              </a:rPr>
            </a:br>
            <a:r>
              <a:rPr lang="en-US" altLang="zh-CN" b="0" i="0" dirty="0">
                <a:solidFill>
                  <a:srgbClr val="3A4145"/>
                </a:solidFill>
                <a:effectLst/>
                <a:latin typeface="Microsoft YaHei" panose="020B0503020204020204" pitchFamily="34" charset="-122"/>
                <a:ea typeface="Microsoft YaHei" panose="020B0503020204020204" pitchFamily="34" charset="-122"/>
              </a:rPr>
              <a:t>       </a:t>
            </a:r>
            <a:r>
              <a:rPr lang="en-US" altLang="zh-CN" b="0" i="0" dirty="0" err="1">
                <a:solidFill>
                  <a:srgbClr val="3A4145"/>
                </a:solidFill>
                <a:effectLst/>
                <a:latin typeface="Microsoft YaHei" panose="020B0503020204020204" pitchFamily="34" charset="-122"/>
                <a:ea typeface="Microsoft YaHei" panose="020B0503020204020204" pitchFamily="34" charset="-122"/>
              </a:rPr>
              <a:t>eth.src</a:t>
            </a:r>
            <a:r>
              <a:rPr lang="en-US" altLang="zh-CN" b="0" i="0" dirty="0">
                <a:solidFill>
                  <a:srgbClr val="3A4145"/>
                </a:solidFill>
                <a:effectLst/>
                <a:latin typeface="Microsoft YaHei" panose="020B0503020204020204" pitchFamily="34" charset="-122"/>
                <a:ea typeface="Microsoft YaHei" panose="020B0503020204020204" pitchFamily="34" charset="-122"/>
              </a:rPr>
              <a:t> eq A0:00:00:04:C5:84</a:t>
            </a:r>
            <a:br>
              <a:rPr lang="en-US" altLang="zh-CN" b="0" i="0" dirty="0">
                <a:solidFill>
                  <a:srgbClr val="3A4145"/>
                </a:solidFill>
                <a:effectLst/>
                <a:latin typeface="Microsoft YaHei" panose="020B0503020204020204" pitchFamily="34" charset="-122"/>
                <a:ea typeface="Microsoft YaHei" panose="020B0503020204020204" pitchFamily="34" charset="-122"/>
              </a:rPr>
            </a:br>
            <a:r>
              <a:rPr lang="en-US" altLang="zh-CN" b="0" i="0" dirty="0">
                <a:solidFill>
                  <a:srgbClr val="3A4145"/>
                </a:solidFill>
                <a:effectLst/>
                <a:latin typeface="Microsoft YaHei" panose="020B0503020204020204" pitchFamily="34" charset="-122"/>
                <a:ea typeface="Microsoft YaHei" panose="020B0503020204020204" pitchFamily="34" charset="-122"/>
              </a:rPr>
              <a:t>       </a:t>
            </a:r>
            <a:r>
              <a:rPr lang="en-US" altLang="zh-CN" b="0" i="0" dirty="0" err="1">
                <a:solidFill>
                  <a:srgbClr val="3A4145"/>
                </a:solidFill>
                <a:effectLst/>
                <a:latin typeface="Microsoft YaHei" panose="020B0503020204020204" pitchFamily="34" charset="-122"/>
                <a:ea typeface="Microsoft YaHei" panose="020B0503020204020204" pitchFamily="34" charset="-122"/>
              </a:rPr>
              <a:t>eth.dst</a:t>
            </a:r>
            <a:r>
              <a:rPr lang="en-US" altLang="zh-CN" b="0" i="0" dirty="0">
                <a:solidFill>
                  <a:srgbClr val="3A4145"/>
                </a:solidFill>
                <a:effectLst/>
                <a:latin typeface="Microsoft YaHei" panose="020B0503020204020204" pitchFamily="34" charset="-122"/>
                <a:ea typeface="Microsoft YaHei" panose="020B0503020204020204" pitchFamily="34" charset="-122"/>
              </a:rPr>
              <a:t>==A0:00:00:04:C5:84</a:t>
            </a:r>
            <a:br>
              <a:rPr lang="en-US" altLang="zh-CN" b="0" i="0" dirty="0">
                <a:solidFill>
                  <a:srgbClr val="3A4145"/>
                </a:solidFill>
                <a:effectLst/>
                <a:latin typeface="Microsoft YaHei" panose="020B0503020204020204" pitchFamily="34" charset="-122"/>
                <a:ea typeface="Microsoft YaHei" panose="020B0503020204020204" pitchFamily="34" charset="-122"/>
              </a:rPr>
            </a:br>
            <a:r>
              <a:rPr lang="en-US" altLang="zh-CN" b="0" i="0" dirty="0">
                <a:solidFill>
                  <a:srgbClr val="3A4145"/>
                </a:solidFill>
                <a:effectLst/>
                <a:latin typeface="Microsoft YaHei" panose="020B0503020204020204" pitchFamily="34" charset="-122"/>
                <a:ea typeface="Microsoft YaHei" panose="020B0503020204020204" pitchFamily="34" charset="-122"/>
              </a:rPr>
              <a:t>       </a:t>
            </a:r>
            <a:r>
              <a:rPr lang="en-US" altLang="zh-CN" b="0" i="0" dirty="0" err="1">
                <a:solidFill>
                  <a:srgbClr val="3A4145"/>
                </a:solidFill>
                <a:effectLst/>
                <a:latin typeface="Microsoft YaHei" panose="020B0503020204020204" pitchFamily="34" charset="-122"/>
                <a:ea typeface="Microsoft YaHei" panose="020B0503020204020204" pitchFamily="34" charset="-122"/>
              </a:rPr>
              <a:t>eth.dst</a:t>
            </a:r>
            <a:r>
              <a:rPr lang="en-US" altLang="zh-CN" b="0" i="0" dirty="0">
                <a:solidFill>
                  <a:srgbClr val="3A4145"/>
                </a:solidFill>
                <a:effectLst/>
                <a:latin typeface="Microsoft YaHei" panose="020B0503020204020204" pitchFamily="34" charset="-122"/>
                <a:ea typeface="Microsoft YaHei" panose="020B0503020204020204" pitchFamily="34" charset="-122"/>
              </a:rPr>
              <a:t>==A0-00-00-04-C5-84</a:t>
            </a:r>
          </a:p>
          <a:p>
            <a:pPr marL="0" indent="0" algn="l">
              <a:buNone/>
            </a:pPr>
            <a:endParaRPr lang="en-US" altLang="zh-CN" b="0" i="0" dirty="0">
              <a:solidFill>
                <a:srgbClr val="3A4145"/>
              </a:solidFill>
              <a:effectLst/>
              <a:latin typeface="Microsoft YaHei" panose="020B0503020204020204" pitchFamily="34" charset="-122"/>
              <a:ea typeface="Microsoft YaHei" panose="020B0503020204020204" pitchFamily="34" charset="-122"/>
            </a:endParaRPr>
          </a:p>
          <a:p>
            <a:pPr algn="l">
              <a:buFont typeface="Wingdings" panose="05000000000000000000" pitchFamily="2" charset="2"/>
              <a:buChar char="Ø"/>
            </a:pPr>
            <a:r>
              <a:rPr lang="en-US" altLang="zh-CN" b="1" dirty="0">
                <a:solidFill>
                  <a:srgbClr val="3A4145"/>
                </a:solidFill>
                <a:latin typeface="Microsoft YaHei" panose="020B0503020204020204" pitchFamily="34" charset="-122"/>
                <a:ea typeface="Microsoft YaHei" panose="020B0503020204020204" pitchFamily="34" charset="-122"/>
              </a:rPr>
              <a:t>I</a:t>
            </a:r>
            <a:r>
              <a:rPr lang="en-US" altLang="zh-CN" b="1" i="0" dirty="0">
                <a:solidFill>
                  <a:srgbClr val="3A4145"/>
                </a:solidFill>
                <a:effectLst/>
                <a:latin typeface="Microsoft YaHei" panose="020B0503020204020204" pitchFamily="34" charset="-122"/>
                <a:ea typeface="Microsoft YaHei" panose="020B0503020204020204" pitchFamily="34" charset="-122"/>
              </a:rPr>
              <a:t>P </a:t>
            </a:r>
            <a:r>
              <a:rPr lang="zh-CN" altLang="en-US" b="1" i="0" dirty="0">
                <a:solidFill>
                  <a:srgbClr val="3A4145"/>
                </a:solidFill>
                <a:effectLst/>
                <a:latin typeface="Microsoft YaHei" panose="020B0503020204020204" pitchFamily="34" charset="-122"/>
                <a:ea typeface="Microsoft YaHei" panose="020B0503020204020204" pitchFamily="34" charset="-122"/>
              </a:rPr>
              <a:t>过滤</a:t>
            </a:r>
          </a:p>
          <a:p>
            <a:pPr marL="0" indent="0" algn="l">
              <a:lnSpc>
                <a:spcPct val="120000"/>
              </a:lnSpc>
              <a:buNone/>
            </a:pPr>
            <a:r>
              <a:rPr lang="en-US" altLang="zh-CN" b="0" i="0" dirty="0">
                <a:solidFill>
                  <a:srgbClr val="3A4145"/>
                </a:solidFill>
                <a:effectLst/>
                <a:latin typeface="Microsoft YaHei" panose="020B0503020204020204" pitchFamily="34" charset="-122"/>
                <a:ea typeface="Microsoft YaHei" panose="020B0503020204020204" pitchFamily="34" charset="-122"/>
              </a:rPr>
              <a:t>       </a:t>
            </a:r>
            <a:r>
              <a:rPr lang="en-US" altLang="zh-CN" b="0" i="0" dirty="0" err="1">
                <a:solidFill>
                  <a:srgbClr val="3A4145"/>
                </a:solidFill>
                <a:effectLst/>
                <a:latin typeface="Microsoft YaHei" panose="020B0503020204020204" pitchFamily="34" charset="-122"/>
                <a:ea typeface="Microsoft YaHei" panose="020B0503020204020204" pitchFamily="34" charset="-122"/>
              </a:rPr>
              <a:t>ip.addr</a:t>
            </a:r>
            <a:r>
              <a:rPr lang="en-US" altLang="zh-CN" b="0" i="0" dirty="0">
                <a:solidFill>
                  <a:srgbClr val="3A4145"/>
                </a:solidFill>
                <a:effectLst/>
                <a:latin typeface="Microsoft YaHei" panose="020B0503020204020204" pitchFamily="34" charset="-122"/>
                <a:ea typeface="Microsoft YaHei" panose="020B0503020204020204" pitchFamily="34" charset="-122"/>
              </a:rPr>
              <a:t> == 10.43.54.65</a:t>
            </a:r>
            <a:br>
              <a:rPr lang="en-US" altLang="zh-CN" b="0" i="0" dirty="0">
                <a:solidFill>
                  <a:srgbClr val="3A4145"/>
                </a:solidFill>
                <a:effectLst/>
                <a:latin typeface="Microsoft YaHei" panose="020B0503020204020204" pitchFamily="34" charset="-122"/>
                <a:ea typeface="Microsoft YaHei" panose="020B0503020204020204" pitchFamily="34" charset="-122"/>
              </a:rPr>
            </a:br>
            <a:r>
              <a:rPr lang="en-US" altLang="zh-CN" b="0" i="0" dirty="0">
                <a:solidFill>
                  <a:srgbClr val="3A4145"/>
                </a:solidFill>
                <a:effectLst/>
                <a:latin typeface="Microsoft YaHei" panose="020B0503020204020204" pitchFamily="34" charset="-122"/>
                <a:ea typeface="Microsoft YaHei" panose="020B0503020204020204" pitchFamily="34" charset="-122"/>
              </a:rPr>
              <a:t>      // </a:t>
            </a:r>
            <a:r>
              <a:rPr lang="zh-CN" altLang="en-US" b="0" i="0" dirty="0">
                <a:solidFill>
                  <a:srgbClr val="3A4145"/>
                </a:solidFill>
                <a:effectLst/>
                <a:latin typeface="Microsoft YaHei" panose="020B0503020204020204" pitchFamily="34" charset="-122"/>
                <a:ea typeface="Microsoft YaHei" panose="020B0503020204020204" pitchFamily="34" charset="-122"/>
              </a:rPr>
              <a:t>常用的研究两者间的通信</a:t>
            </a:r>
            <a:br>
              <a:rPr lang="zh-CN" altLang="en-US" b="0" i="0" dirty="0">
                <a:solidFill>
                  <a:srgbClr val="3A4145"/>
                </a:solidFill>
                <a:effectLst/>
                <a:latin typeface="Microsoft YaHei" panose="020B0503020204020204" pitchFamily="34" charset="-122"/>
                <a:ea typeface="Microsoft YaHei" panose="020B0503020204020204" pitchFamily="34" charset="-122"/>
              </a:rPr>
            </a:br>
            <a:r>
              <a:rPr lang="zh-CN" altLang="en-US" b="0" i="0" dirty="0">
                <a:solidFill>
                  <a:srgbClr val="3A4145"/>
                </a:solidFill>
                <a:effectLst/>
                <a:latin typeface="Microsoft YaHei" panose="020B0503020204020204" pitchFamily="34" charset="-122"/>
                <a:ea typeface="Microsoft YaHei" panose="020B0503020204020204" pitchFamily="34" charset="-122"/>
              </a:rPr>
              <a:t>      </a:t>
            </a:r>
            <a:r>
              <a:rPr lang="en-US" altLang="zh-CN" b="0" i="0" dirty="0" err="1">
                <a:solidFill>
                  <a:srgbClr val="3A4145"/>
                </a:solidFill>
                <a:effectLst/>
                <a:latin typeface="Microsoft YaHei" panose="020B0503020204020204" pitchFamily="34" charset="-122"/>
                <a:ea typeface="Microsoft YaHei" panose="020B0503020204020204" pitchFamily="34" charset="-122"/>
              </a:rPr>
              <a:t>ip.addr</a:t>
            </a:r>
            <a:r>
              <a:rPr lang="en-US" altLang="zh-CN" b="0" i="0" dirty="0">
                <a:solidFill>
                  <a:srgbClr val="3A4145"/>
                </a:solidFill>
                <a:effectLst/>
                <a:latin typeface="Microsoft YaHei" panose="020B0503020204020204" pitchFamily="34" charset="-122"/>
                <a:ea typeface="Microsoft YaHei" panose="020B0503020204020204" pitchFamily="34" charset="-122"/>
              </a:rPr>
              <a:t>== 192.168.8.54 || </a:t>
            </a:r>
            <a:r>
              <a:rPr lang="en-US" altLang="zh-CN" b="0" i="0" dirty="0" err="1">
                <a:solidFill>
                  <a:srgbClr val="3A4145"/>
                </a:solidFill>
                <a:effectLst/>
                <a:latin typeface="Microsoft YaHei" panose="020B0503020204020204" pitchFamily="34" charset="-122"/>
                <a:ea typeface="Microsoft YaHei" panose="020B0503020204020204" pitchFamily="34" charset="-122"/>
              </a:rPr>
              <a:t>ip.addr</a:t>
            </a:r>
            <a:r>
              <a:rPr lang="en-US" altLang="zh-CN" b="0" i="0" dirty="0">
                <a:solidFill>
                  <a:srgbClr val="3A4145"/>
                </a:solidFill>
                <a:effectLst/>
                <a:latin typeface="Microsoft YaHei" panose="020B0503020204020204" pitchFamily="34" charset="-122"/>
                <a:ea typeface="Microsoft YaHei" panose="020B0503020204020204" pitchFamily="34" charset="-122"/>
              </a:rPr>
              <a:t>== 112.80.248.74</a:t>
            </a:r>
            <a:br>
              <a:rPr lang="en-US" altLang="zh-CN" b="0" i="0" dirty="0">
                <a:solidFill>
                  <a:srgbClr val="3A4145"/>
                </a:solidFill>
                <a:effectLst/>
                <a:latin typeface="Microsoft YaHei" panose="020B0503020204020204" pitchFamily="34" charset="-122"/>
                <a:ea typeface="Microsoft YaHei" panose="020B0503020204020204" pitchFamily="34" charset="-122"/>
              </a:rPr>
            </a:br>
            <a:r>
              <a:rPr lang="en-US" altLang="zh-CN" b="0" i="0" dirty="0">
                <a:solidFill>
                  <a:srgbClr val="3A4145"/>
                </a:solidFill>
                <a:effectLst/>
                <a:latin typeface="Microsoft YaHei" panose="020B0503020204020204" pitchFamily="34" charset="-122"/>
                <a:ea typeface="Microsoft YaHei" panose="020B0503020204020204" pitchFamily="34" charset="-122"/>
              </a:rPr>
              <a:t>      </a:t>
            </a:r>
            <a:r>
              <a:rPr lang="en-US" altLang="zh-CN" b="0" i="0" dirty="0" err="1">
                <a:solidFill>
                  <a:srgbClr val="3A4145"/>
                </a:solidFill>
                <a:effectLst/>
                <a:latin typeface="Microsoft YaHei" panose="020B0503020204020204" pitchFamily="34" charset="-122"/>
                <a:ea typeface="Microsoft YaHei" panose="020B0503020204020204" pitchFamily="34" charset="-122"/>
              </a:rPr>
              <a:t>ip.src</a:t>
            </a:r>
            <a:r>
              <a:rPr lang="en-US" altLang="zh-CN" b="0" i="0" dirty="0">
                <a:solidFill>
                  <a:srgbClr val="3A4145"/>
                </a:solidFill>
                <a:effectLst/>
                <a:latin typeface="Microsoft YaHei" panose="020B0503020204020204" pitchFamily="34" charset="-122"/>
                <a:ea typeface="Microsoft YaHei" panose="020B0503020204020204" pitchFamily="34" charset="-122"/>
              </a:rPr>
              <a:t> == 10.43.54.65 or </a:t>
            </a:r>
            <a:r>
              <a:rPr lang="en-US" altLang="zh-CN" b="0" i="0" dirty="0" err="1">
                <a:solidFill>
                  <a:srgbClr val="3A4145"/>
                </a:solidFill>
                <a:effectLst/>
                <a:latin typeface="Microsoft YaHei" panose="020B0503020204020204" pitchFamily="34" charset="-122"/>
                <a:ea typeface="Microsoft YaHei" panose="020B0503020204020204" pitchFamily="34" charset="-122"/>
              </a:rPr>
              <a:t>ip.dst</a:t>
            </a:r>
            <a:r>
              <a:rPr lang="en-US" altLang="zh-CN" b="0" i="0" dirty="0">
                <a:solidFill>
                  <a:srgbClr val="3A4145"/>
                </a:solidFill>
                <a:effectLst/>
                <a:latin typeface="Microsoft YaHei" panose="020B0503020204020204" pitchFamily="34" charset="-122"/>
                <a:ea typeface="Microsoft YaHei" panose="020B0503020204020204" pitchFamily="34" charset="-122"/>
              </a:rPr>
              <a:t> == 10.43.54.65</a:t>
            </a:r>
          </a:p>
          <a:p>
            <a:endParaRPr lang="zh-CN" altLang="en-US" dirty="0"/>
          </a:p>
        </p:txBody>
      </p:sp>
    </p:spTree>
    <p:extLst>
      <p:ext uri="{BB962C8B-B14F-4D97-AF65-F5344CB8AC3E}">
        <p14:creationId xmlns:p14="http://schemas.microsoft.com/office/powerpoint/2010/main" val="2007974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D3AB1-75B0-9A3B-5437-1CB07C8BAFE7}"/>
              </a:ext>
            </a:extLst>
          </p:cNvPr>
          <p:cNvSpPr>
            <a:spLocks noGrp="1"/>
          </p:cNvSpPr>
          <p:nvPr>
            <p:ph type="title"/>
          </p:nvPr>
        </p:nvSpPr>
        <p:spPr>
          <a:xfrm>
            <a:off x="159834" y="846190"/>
            <a:ext cx="11985702" cy="1325563"/>
          </a:xfrm>
        </p:spPr>
        <p:txBody>
          <a:bodyPr>
            <a:normAutofit/>
          </a:bodyPr>
          <a:lstStyle/>
          <a:p>
            <a:pPr>
              <a:lnSpc>
                <a:spcPct val="125000"/>
              </a:lnSpc>
            </a:pPr>
            <a:r>
              <a:rPr lang="zh-CN" altLang="en-US" sz="2000" dirty="0">
                <a:latin typeface="Times New Roman"/>
                <a:ea typeface="微软雅黑"/>
                <a:cs typeface="+mn-cs"/>
                <a:sym typeface="Wingdings 2" panose="05020102010507070707" pitchFamily="18" charset="2"/>
              </a:rPr>
              <a:t></a:t>
            </a:r>
            <a:r>
              <a:rPr lang="zh-CN" altLang="en-US" sz="2000" dirty="0">
                <a:latin typeface="Times New Roman"/>
                <a:ea typeface="微软雅黑"/>
                <a:cs typeface="+mn-cs"/>
              </a:rPr>
              <a:t>当打开</a:t>
            </a:r>
            <a:r>
              <a:rPr lang="en-US" altLang="zh-CN" sz="2000" dirty="0">
                <a:latin typeface="Times New Roman"/>
                <a:ea typeface="微软雅黑"/>
                <a:cs typeface="+mn-cs"/>
              </a:rPr>
              <a:t>wireshark</a:t>
            </a:r>
            <a:r>
              <a:rPr lang="zh-CN" altLang="en-US" sz="2000" dirty="0">
                <a:latin typeface="Times New Roman"/>
                <a:ea typeface="微软雅黑"/>
                <a:cs typeface="+mn-cs"/>
              </a:rPr>
              <a:t>会出现网卡列表（如下图）通常可先将网卡连接在要抓包设备的交换机上以捕获数据包， 想要捕获哪个网卡的数据包直接双击就可以了，简单方便（这里使用无线网卡进行演示）。</a:t>
            </a:r>
          </a:p>
        </p:txBody>
      </p:sp>
      <p:pic>
        <p:nvPicPr>
          <p:cNvPr id="1026" name="Picture 2">
            <a:extLst>
              <a:ext uri="{FF2B5EF4-FFF2-40B4-BE49-F238E27FC236}">
                <a16:creationId xmlns:a16="http://schemas.microsoft.com/office/drawing/2014/main" id="{2B8B970A-FF57-5F14-1BD9-0458724F60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948"/>
          <a:stretch/>
        </p:blipFill>
        <p:spPr bwMode="auto">
          <a:xfrm>
            <a:off x="113371" y="1852478"/>
            <a:ext cx="12078629" cy="3266997"/>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a:extLst>
              <a:ext uri="{FF2B5EF4-FFF2-40B4-BE49-F238E27FC236}">
                <a16:creationId xmlns:a16="http://schemas.microsoft.com/office/drawing/2014/main" id="{4433F97C-499C-0169-BED6-CC1CDB78E65C}"/>
              </a:ext>
            </a:extLst>
          </p:cNvPr>
          <p:cNvSpPr txBox="1">
            <a:spLocks/>
          </p:cNvSpPr>
          <p:nvPr/>
        </p:nvSpPr>
        <p:spPr>
          <a:xfrm>
            <a:off x="159834" y="2253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700" b="1" dirty="0">
                <a:solidFill>
                  <a:srgbClr val="68174B"/>
                </a:solidFill>
                <a:latin typeface="微软雅黑" panose="020B0503020204020204" pitchFamily="34" charset="-122"/>
                <a:ea typeface="微软雅黑" panose="020B0503020204020204" pitchFamily="34" charset="-122"/>
                <a:cs typeface="+mn-cs"/>
              </a:rPr>
              <a:t>Wireshark</a:t>
            </a:r>
            <a:r>
              <a:rPr lang="zh-CN" altLang="en-US" sz="2700" b="1" dirty="0">
                <a:solidFill>
                  <a:srgbClr val="68174B"/>
                </a:solidFill>
                <a:latin typeface="微软雅黑" panose="020B0503020204020204" pitchFamily="34" charset="-122"/>
                <a:ea typeface="微软雅黑" panose="020B0503020204020204" pitchFamily="34" charset="-122"/>
                <a:cs typeface="+mn-cs"/>
              </a:rPr>
              <a:t>操作示例</a:t>
            </a:r>
            <a:br>
              <a:rPr lang="zh-CN" altLang="en-US" dirty="0">
                <a:solidFill>
                  <a:srgbClr val="2E2E2E"/>
                </a:solidFill>
                <a:latin typeface="Microsoft YaHei" panose="020B0503020204020204" pitchFamily="34" charset="-122"/>
                <a:ea typeface="Microsoft YaHei" panose="020B0503020204020204" pitchFamily="34" charset="-122"/>
              </a:rPr>
            </a:br>
            <a:endParaRPr lang="zh-CN" altLang="en-US" dirty="0"/>
          </a:p>
        </p:txBody>
      </p:sp>
    </p:spTree>
    <p:extLst>
      <p:ext uri="{BB962C8B-B14F-4D97-AF65-F5344CB8AC3E}">
        <p14:creationId xmlns:p14="http://schemas.microsoft.com/office/powerpoint/2010/main" val="314812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1083" y="496469"/>
            <a:ext cx="2260600" cy="566822"/>
          </a:xfrm>
          <a:prstGeom prst="rect">
            <a:avLst/>
          </a:prstGeom>
        </p:spPr>
        <p:txBody>
          <a:bodyPr vert="horz" wrap="square" lIns="0" tIns="12700" rIns="0" bIns="0" rtlCol="0">
            <a:spAutoFit/>
          </a:bodyPr>
          <a:lstStyle/>
          <a:p>
            <a:pPr algn="l" rtl="0"/>
            <a:r>
              <a:rPr sz="3600" b="1" kern="1200" dirty="0">
                <a:solidFill>
                  <a:srgbClr val="68174B"/>
                </a:solidFill>
                <a:latin typeface="Times New Roman"/>
                <a:ea typeface="微软雅黑"/>
                <a:cs typeface="+mn-cs"/>
              </a:rPr>
              <a:t>课程简介</a:t>
            </a:r>
          </a:p>
        </p:txBody>
      </p:sp>
      <p:sp>
        <p:nvSpPr>
          <p:cNvPr id="3" name="object 3"/>
          <p:cNvSpPr/>
          <p:nvPr/>
        </p:nvSpPr>
        <p:spPr>
          <a:xfrm>
            <a:off x="911564" y="1685239"/>
            <a:ext cx="1754505" cy="2505710"/>
          </a:xfrm>
          <a:custGeom>
            <a:avLst/>
            <a:gdLst/>
            <a:ahLst/>
            <a:cxnLst/>
            <a:rect l="l" t="t" r="r" b="b"/>
            <a:pathLst>
              <a:path w="1754505" h="2505710">
                <a:moveTo>
                  <a:pt x="0" y="0"/>
                </a:moveTo>
                <a:lnTo>
                  <a:pt x="0" y="1628618"/>
                </a:lnTo>
                <a:lnTo>
                  <a:pt x="876948" y="2505567"/>
                </a:lnTo>
                <a:lnTo>
                  <a:pt x="1753897" y="1628618"/>
                </a:lnTo>
                <a:lnTo>
                  <a:pt x="1753897" y="876948"/>
                </a:lnTo>
                <a:lnTo>
                  <a:pt x="876948" y="876948"/>
                </a:lnTo>
                <a:lnTo>
                  <a:pt x="0" y="0"/>
                </a:lnTo>
                <a:close/>
              </a:path>
              <a:path w="1754505" h="2505710">
                <a:moveTo>
                  <a:pt x="1753897" y="0"/>
                </a:moveTo>
                <a:lnTo>
                  <a:pt x="876948" y="876948"/>
                </a:lnTo>
                <a:lnTo>
                  <a:pt x="1753897" y="876948"/>
                </a:lnTo>
                <a:lnTo>
                  <a:pt x="1753897" y="0"/>
                </a:lnTo>
                <a:close/>
              </a:path>
            </a:pathLst>
          </a:custGeom>
          <a:solidFill>
            <a:srgbClr val="68174B"/>
          </a:solidFill>
        </p:spPr>
        <p:txBody>
          <a:bodyPr wrap="square" lIns="0" tIns="0" rIns="0" bIns="0" rtlCol="0"/>
          <a:lstStyle/>
          <a:p>
            <a:endParaRPr/>
          </a:p>
        </p:txBody>
      </p:sp>
      <p:sp>
        <p:nvSpPr>
          <p:cNvPr id="4" name="object 4"/>
          <p:cNvSpPr/>
          <p:nvPr/>
        </p:nvSpPr>
        <p:spPr>
          <a:xfrm>
            <a:off x="911563" y="1685239"/>
            <a:ext cx="1754505" cy="2505710"/>
          </a:xfrm>
          <a:custGeom>
            <a:avLst/>
            <a:gdLst/>
            <a:ahLst/>
            <a:cxnLst/>
            <a:rect l="l" t="t" r="r" b="b"/>
            <a:pathLst>
              <a:path w="1754505" h="2505710">
                <a:moveTo>
                  <a:pt x="1753898" y="0"/>
                </a:moveTo>
                <a:lnTo>
                  <a:pt x="1753898" y="1628619"/>
                </a:lnTo>
                <a:lnTo>
                  <a:pt x="876949" y="2505568"/>
                </a:lnTo>
                <a:lnTo>
                  <a:pt x="0" y="1628619"/>
                </a:lnTo>
                <a:lnTo>
                  <a:pt x="0" y="0"/>
                </a:lnTo>
                <a:lnTo>
                  <a:pt x="876949" y="876948"/>
                </a:lnTo>
                <a:lnTo>
                  <a:pt x="1753898" y="0"/>
                </a:lnTo>
                <a:close/>
              </a:path>
            </a:pathLst>
          </a:custGeom>
          <a:ln w="12700">
            <a:solidFill>
              <a:srgbClr val="4472C4"/>
            </a:solidFill>
          </a:ln>
        </p:spPr>
        <p:txBody>
          <a:bodyPr wrap="square" lIns="0" tIns="0" rIns="0" bIns="0" rtlCol="0"/>
          <a:lstStyle/>
          <a:p>
            <a:endParaRPr/>
          </a:p>
        </p:txBody>
      </p:sp>
      <p:sp>
        <p:nvSpPr>
          <p:cNvPr id="5" name="object 5"/>
          <p:cNvSpPr txBox="1"/>
          <p:nvPr/>
        </p:nvSpPr>
        <p:spPr>
          <a:xfrm>
            <a:off x="1356712" y="2612267"/>
            <a:ext cx="863600" cy="528320"/>
          </a:xfrm>
          <a:prstGeom prst="rect">
            <a:avLst/>
          </a:prstGeom>
        </p:spPr>
        <p:txBody>
          <a:bodyPr vert="horz" wrap="square" lIns="0" tIns="12700" rIns="0" bIns="0" rtlCol="0">
            <a:spAutoFit/>
          </a:bodyPr>
          <a:lstStyle/>
          <a:p>
            <a:pPr marL="12700">
              <a:lnSpc>
                <a:spcPct val="100000"/>
              </a:lnSpc>
              <a:spcBef>
                <a:spcPts val="100"/>
              </a:spcBef>
            </a:pPr>
            <a:r>
              <a:rPr sz="3300" b="0" dirty="0">
                <a:solidFill>
                  <a:srgbClr val="FFFFFF"/>
                </a:solidFill>
                <a:latin typeface="等线 Light"/>
                <a:cs typeface="等线 Light"/>
              </a:rPr>
              <a:t>学时</a:t>
            </a:r>
            <a:endParaRPr sz="3300" dirty="0">
              <a:latin typeface="等线 Light"/>
              <a:cs typeface="等线 Light"/>
            </a:endParaRPr>
          </a:p>
        </p:txBody>
      </p:sp>
      <p:sp>
        <p:nvSpPr>
          <p:cNvPr id="6" name="object 6"/>
          <p:cNvSpPr/>
          <p:nvPr/>
        </p:nvSpPr>
        <p:spPr>
          <a:xfrm>
            <a:off x="2665460" y="1685239"/>
            <a:ext cx="8476567" cy="1628775"/>
          </a:xfrm>
          <a:custGeom>
            <a:avLst/>
            <a:gdLst/>
            <a:ahLst/>
            <a:cxnLst/>
            <a:rect l="l" t="t" r="r" b="b"/>
            <a:pathLst>
              <a:path w="7847330" h="1628775">
                <a:moveTo>
                  <a:pt x="7847301" y="271437"/>
                </a:moveTo>
                <a:lnTo>
                  <a:pt x="7847301" y="1357181"/>
                </a:lnTo>
                <a:lnTo>
                  <a:pt x="7842927" y="1405972"/>
                </a:lnTo>
                <a:lnTo>
                  <a:pt x="7830319" y="1451894"/>
                </a:lnTo>
                <a:lnTo>
                  <a:pt x="7810241" y="1494180"/>
                </a:lnTo>
                <a:lnTo>
                  <a:pt x="7783462" y="1532065"/>
                </a:lnTo>
                <a:lnTo>
                  <a:pt x="7750747" y="1564780"/>
                </a:lnTo>
                <a:lnTo>
                  <a:pt x="7712863" y="1591559"/>
                </a:lnTo>
                <a:lnTo>
                  <a:pt x="7670577" y="1611637"/>
                </a:lnTo>
                <a:lnTo>
                  <a:pt x="7624655" y="1624245"/>
                </a:lnTo>
                <a:lnTo>
                  <a:pt x="7575863" y="1628619"/>
                </a:lnTo>
                <a:lnTo>
                  <a:pt x="0" y="1628619"/>
                </a:lnTo>
                <a:lnTo>
                  <a:pt x="0" y="0"/>
                </a:lnTo>
                <a:lnTo>
                  <a:pt x="7575863" y="0"/>
                </a:lnTo>
                <a:lnTo>
                  <a:pt x="7624655" y="4373"/>
                </a:lnTo>
                <a:lnTo>
                  <a:pt x="7670577" y="16981"/>
                </a:lnTo>
                <a:lnTo>
                  <a:pt x="7712863" y="37059"/>
                </a:lnTo>
                <a:lnTo>
                  <a:pt x="7750747" y="63838"/>
                </a:lnTo>
                <a:lnTo>
                  <a:pt x="7783462" y="96553"/>
                </a:lnTo>
                <a:lnTo>
                  <a:pt x="7810241" y="134438"/>
                </a:lnTo>
                <a:lnTo>
                  <a:pt x="7830319" y="176724"/>
                </a:lnTo>
                <a:lnTo>
                  <a:pt x="7842927" y="222646"/>
                </a:lnTo>
                <a:lnTo>
                  <a:pt x="7847301" y="271437"/>
                </a:lnTo>
                <a:close/>
              </a:path>
            </a:pathLst>
          </a:custGeom>
          <a:ln w="12700">
            <a:solidFill>
              <a:srgbClr val="990099"/>
            </a:solidFill>
          </a:ln>
        </p:spPr>
        <p:txBody>
          <a:bodyPr wrap="square" lIns="0" tIns="0" rIns="0" bIns="0" rtlCol="0"/>
          <a:lstStyle/>
          <a:p>
            <a:endParaRPr/>
          </a:p>
        </p:txBody>
      </p:sp>
      <p:sp>
        <p:nvSpPr>
          <p:cNvPr id="7" name="object 7"/>
          <p:cNvSpPr txBox="1">
            <a:spLocks noGrp="1"/>
          </p:cNvSpPr>
          <p:nvPr>
            <p:ph type="body" idx="1"/>
          </p:nvPr>
        </p:nvSpPr>
        <p:spPr>
          <a:xfrm>
            <a:off x="1070293" y="1787544"/>
            <a:ext cx="10449844" cy="897875"/>
          </a:xfrm>
          <a:prstGeom prst="rect">
            <a:avLst/>
          </a:prstGeom>
        </p:spPr>
        <p:txBody>
          <a:bodyPr vert="horz" wrap="square" lIns="0" tIns="97790" rIns="0" bIns="0" rtlCol="0">
            <a:spAutoFit/>
          </a:bodyPr>
          <a:lstStyle/>
          <a:p>
            <a:pPr marL="2032000" indent="-228600">
              <a:lnSpc>
                <a:spcPct val="100000"/>
              </a:lnSpc>
              <a:spcBef>
                <a:spcPts val="770"/>
              </a:spcBef>
              <a:buChar char="•"/>
              <a:tabLst>
                <a:tab pos="2032635" algn="l"/>
              </a:tabLst>
            </a:pPr>
            <a:r>
              <a:rPr sz="2400" kern="1200" dirty="0">
                <a:latin typeface="Times New Roman"/>
                <a:ea typeface="微软雅黑"/>
                <a:cs typeface="+mn-cs"/>
              </a:rPr>
              <a:t>理论课 4-17周周一下午9-10节 泰达校区3区1阶</a:t>
            </a:r>
          </a:p>
          <a:p>
            <a:pPr marL="2032000" marR="690880" indent="-228600">
              <a:lnSpc>
                <a:spcPct val="101499"/>
              </a:lnSpc>
              <a:spcBef>
                <a:spcPts val="625"/>
              </a:spcBef>
              <a:buChar char="•"/>
              <a:tabLst>
                <a:tab pos="2032635" algn="l"/>
              </a:tabLst>
            </a:pPr>
            <a:r>
              <a:rPr sz="2400" kern="1200" dirty="0">
                <a:latin typeface="Times New Roman"/>
                <a:ea typeface="微软雅黑"/>
                <a:cs typeface="+mn-cs"/>
              </a:rPr>
              <a:t>实验课 9-16周周一晚11-13节 泰达校区5区 105/106</a:t>
            </a:r>
          </a:p>
        </p:txBody>
      </p:sp>
      <p:sp>
        <p:nvSpPr>
          <p:cNvPr id="8" name="object 8"/>
          <p:cNvSpPr/>
          <p:nvPr/>
        </p:nvSpPr>
        <p:spPr>
          <a:xfrm>
            <a:off x="911564" y="3907273"/>
            <a:ext cx="1754505" cy="2454258"/>
          </a:xfrm>
          <a:custGeom>
            <a:avLst/>
            <a:gdLst/>
            <a:ahLst/>
            <a:cxnLst/>
            <a:rect l="l" t="t" r="r" b="b"/>
            <a:pathLst>
              <a:path w="1754505" h="2505710">
                <a:moveTo>
                  <a:pt x="0" y="0"/>
                </a:moveTo>
                <a:lnTo>
                  <a:pt x="0" y="1628620"/>
                </a:lnTo>
                <a:lnTo>
                  <a:pt x="876948" y="2505568"/>
                </a:lnTo>
                <a:lnTo>
                  <a:pt x="1753897" y="1628620"/>
                </a:lnTo>
                <a:lnTo>
                  <a:pt x="1753897" y="876948"/>
                </a:lnTo>
                <a:lnTo>
                  <a:pt x="876948" y="876948"/>
                </a:lnTo>
                <a:lnTo>
                  <a:pt x="0" y="0"/>
                </a:lnTo>
                <a:close/>
              </a:path>
              <a:path w="1754505" h="2505710">
                <a:moveTo>
                  <a:pt x="1753897" y="0"/>
                </a:moveTo>
                <a:lnTo>
                  <a:pt x="876948" y="876948"/>
                </a:lnTo>
                <a:lnTo>
                  <a:pt x="1753897" y="876948"/>
                </a:lnTo>
                <a:lnTo>
                  <a:pt x="1753897" y="0"/>
                </a:lnTo>
                <a:close/>
              </a:path>
            </a:pathLst>
          </a:custGeom>
          <a:solidFill>
            <a:srgbClr val="68174B"/>
          </a:solidFill>
        </p:spPr>
        <p:txBody>
          <a:bodyPr wrap="square" lIns="0" tIns="0" rIns="0" bIns="0" rtlCol="0"/>
          <a:lstStyle/>
          <a:p>
            <a:endParaRPr/>
          </a:p>
        </p:txBody>
      </p:sp>
      <p:sp>
        <p:nvSpPr>
          <p:cNvPr id="9" name="object 9"/>
          <p:cNvSpPr/>
          <p:nvPr/>
        </p:nvSpPr>
        <p:spPr>
          <a:xfrm>
            <a:off x="910955" y="3907273"/>
            <a:ext cx="1754505" cy="2454258"/>
          </a:xfrm>
          <a:custGeom>
            <a:avLst/>
            <a:gdLst/>
            <a:ahLst/>
            <a:cxnLst/>
            <a:rect l="l" t="t" r="r" b="b"/>
            <a:pathLst>
              <a:path w="1754505" h="2505710">
                <a:moveTo>
                  <a:pt x="1753898" y="0"/>
                </a:moveTo>
                <a:lnTo>
                  <a:pt x="1753898" y="1628619"/>
                </a:lnTo>
                <a:lnTo>
                  <a:pt x="876949" y="2505568"/>
                </a:lnTo>
                <a:lnTo>
                  <a:pt x="0" y="1628619"/>
                </a:lnTo>
                <a:lnTo>
                  <a:pt x="0" y="0"/>
                </a:lnTo>
                <a:lnTo>
                  <a:pt x="876949" y="876948"/>
                </a:lnTo>
                <a:lnTo>
                  <a:pt x="1753898" y="0"/>
                </a:lnTo>
                <a:close/>
              </a:path>
            </a:pathLst>
          </a:custGeom>
          <a:ln w="12700">
            <a:solidFill>
              <a:srgbClr val="4472C4"/>
            </a:solidFill>
          </a:ln>
        </p:spPr>
        <p:txBody>
          <a:bodyPr wrap="square" lIns="0" tIns="0" rIns="0" bIns="0" rtlCol="0"/>
          <a:lstStyle/>
          <a:p>
            <a:endParaRPr/>
          </a:p>
        </p:txBody>
      </p:sp>
      <p:sp>
        <p:nvSpPr>
          <p:cNvPr id="10" name="object 10"/>
          <p:cNvSpPr txBox="1"/>
          <p:nvPr/>
        </p:nvSpPr>
        <p:spPr>
          <a:xfrm>
            <a:off x="937612" y="4834259"/>
            <a:ext cx="1701800" cy="528320"/>
          </a:xfrm>
          <a:prstGeom prst="rect">
            <a:avLst/>
          </a:prstGeom>
        </p:spPr>
        <p:txBody>
          <a:bodyPr vert="horz" wrap="square" lIns="0" tIns="12700" rIns="0" bIns="0" rtlCol="0">
            <a:spAutoFit/>
          </a:bodyPr>
          <a:lstStyle/>
          <a:p>
            <a:pPr marL="12700">
              <a:lnSpc>
                <a:spcPct val="100000"/>
              </a:lnSpc>
              <a:spcBef>
                <a:spcPts val="100"/>
              </a:spcBef>
            </a:pPr>
            <a:r>
              <a:rPr sz="3300" b="0" dirty="0">
                <a:solidFill>
                  <a:srgbClr val="FFFFFF"/>
                </a:solidFill>
                <a:latin typeface="等线 Light"/>
                <a:cs typeface="等线 Light"/>
              </a:rPr>
              <a:t>先修课程</a:t>
            </a:r>
            <a:endParaRPr sz="3300" dirty="0">
              <a:latin typeface="等线 Light"/>
              <a:cs typeface="等线 Light"/>
            </a:endParaRPr>
          </a:p>
        </p:txBody>
      </p:sp>
      <p:sp>
        <p:nvSpPr>
          <p:cNvPr id="11" name="object 11"/>
          <p:cNvSpPr/>
          <p:nvPr/>
        </p:nvSpPr>
        <p:spPr>
          <a:xfrm>
            <a:off x="2665461" y="3907273"/>
            <a:ext cx="8476566" cy="1579127"/>
          </a:xfrm>
          <a:custGeom>
            <a:avLst/>
            <a:gdLst/>
            <a:ahLst/>
            <a:cxnLst/>
            <a:rect l="l" t="t" r="r" b="b"/>
            <a:pathLst>
              <a:path w="7847330" h="1628775">
                <a:moveTo>
                  <a:pt x="7847301" y="271437"/>
                </a:moveTo>
                <a:lnTo>
                  <a:pt x="7847301" y="1357181"/>
                </a:lnTo>
                <a:lnTo>
                  <a:pt x="7842927" y="1405972"/>
                </a:lnTo>
                <a:lnTo>
                  <a:pt x="7830319" y="1451894"/>
                </a:lnTo>
                <a:lnTo>
                  <a:pt x="7810241" y="1494180"/>
                </a:lnTo>
                <a:lnTo>
                  <a:pt x="7783462" y="1532065"/>
                </a:lnTo>
                <a:lnTo>
                  <a:pt x="7750747" y="1564780"/>
                </a:lnTo>
                <a:lnTo>
                  <a:pt x="7712863" y="1591559"/>
                </a:lnTo>
                <a:lnTo>
                  <a:pt x="7670577" y="1611637"/>
                </a:lnTo>
                <a:lnTo>
                  <a:pt x="7624655" y="1624245"/>
                </a:lnTo>
                <a:lnTo>
                  <a:pt x="7575863" y="1628619"/>
                </a:lnTo>
                <a:lnTo>
                  <a:pt x="0" y="1628619"/>
                </a:lnTo>
                <a:lnTo>
                  <a:pt x="0" y="0"/>
                </a:lnTo>
                <a:lnTo>
                  <a:pt x="7575863" y="0"/>
                </a:lnTo>
                <a:lnTo>
                  <a:pt x="7624655" y="4373"/>
                </a:lnTo>
                <a:lnTo>
                  <a:pt x="7670577" y="16981"/>
                </a:lnTo>
                <a:lnTo>
                  <a:pt x="7712863" y="37059"/>
                </a:lnTo>
                <a:lnTo>
                  <a:pt x="7750747" y="63838"/>
                </a:lnTo>
                <a:lnTo>
                  <a:pt x="7783462" y="96553"/>
                </a:lnTo>
                <a:lnTo>
                  <a:pt x="7810241" y="134438"/>
                </a:lnTo>
                <a:lnTo>
                  <a:pt x="7830319" y="176724"/>
                </a:lnTo>
                <a:lnTo>
                  <a:pt x="7842927" y="222646"/>
                </a:lnTo>
                <a:lnTo>
                  <a:pt x="7847301" y="271437"/>
                </a:lnTo>
                <a:close/>
              </a:path>
            </a:pathLst>
          </a:custGeom>
          <a:ln w="12700">
            <a:solidFill>
              <a:srgbClr val="990099"/>
            </a:solidFill>
          </a:ln>
        </p:spPr>
        <p:txBody>
          <a:bodyPr wrap="square" lIns="0" tIns="0" rIns="0" bIns="0" rtlCol="0"/>
          <a:lstStyle/>
          <a:p>
            <a:endParaRPr/>
          </a:p>
        </p:txBody>
      </p:sp>
      <p:sp>
        <p:nvSpPr>
          <p:cNvPr id="12" name="object 12"/>
          <p:cNvSpPr txBox="1"/>
          <p:nvPr/>
        </p:nvSpPr>
        <p:spPr>
          <a:xfrm>
            <a:off x="1219200" y="4242129"/>
            <a:ext cx="8128013" cy="764312"/>
          </a:xfrm>
          <a:prstGeom prst="rect">
            <a:avLst/>
          </a:prstGeom>
        </p:spPr>
        <p:txBody>
          <a:bodyPr vert="horz" wrap="square" lIns="0" tIns="12700" rIns="0" bIns="0" rtlCol="0">
            <a:spAutoFit/>
          </a:bodyPr>
          <a:lstStyle/>
          <a:p>
            <a:pPr marL="2032000" indent="-228600">
              <a:lnSpc>
                <a:spcPct val="100000"/>
              </a:lnSpc>
              <a:spcBef>
                <a:spcPts val="100"/>
              </a:spcBef>
              <a:buChar char="•"/>
              <a:tabLst>
                <a:tab pos="2032635" algn="l"/>
              </a:tabLst>
            </a:pPr>
            <a:r>
              <a:rPr sz="2400" dirty="0">
                <a:latin typeface="Times New Roman"/>
                <a:ea typeface="微软雅黑"/>
              </a:rPr>
              <a:t>大学计算机基础、高级语言程序设计</a:t>
            </a:r>
          </a:p>
          <a:p>
            <a:pPr marL="2032000" indent="-228600">
              <a:lnSpc>
                <a:spcPct val="100000"/>
              </a:lnSpc>
              <a:spcBef>
                <a:spcPts val="70"/>
              </a:spcBef>
              <a:buChar char="•"/>
              <a:tabLst>
                <a:tab pos="2032635" algn="l"/>
              </a:tabLst>
            </a:pPr>
            <a:r>
              <a:rPr sz="2400" dirty="0">
                <a:latin typeface="Times New Roman"/>
                <a:ea typeface="微软雅黑"/>
              </a:rPr>
              <a:t>（C/C++/Java）</a:t>
            </a:r>
          </a:p>
        </p:txBody>
      </p:sp>
      <p:sp>
        <p:nvSpPr>
          <p:cNvPr id="13" name="object 13"/>
          <p:cNvSpPr txBox="1"/>
          <p:nvPr/>
        </p:nvSpPr>
        <p:spPr>
          <a:xfrm>
            <a:off x="11142027" y="6450575"/>
            <a:ext cx="156845" cy="184785"/>
          </a:xfrm>
          <a:prstGeom prst="rect">
            <a:avLst/>
          </a:prstGeom>
        </p:spPr>
        <p:txBody>
          <a:bodyPr vert="horz" wrap="square" lIns="0" tIns="0" rIns="0" bIns="0" rtlCol="0">
            <a:spAutoFit/>
          </a:bodyPr>
          <a:lstStyle/>
          <a:p>
            <a:pPr marL="38100">
              <a:lnSpc>
                <a:spcPts val="1310"/>
              </a:lnSpc>
            </a:pPr>
            <a:fld id="{81D60167-4931-47E6-BA6A-407CBD079E47}" type="slidenum">
              <a:rPr sz="1200" b="0" spc="10" dirty="0">
                <a:solidFill>
                  <a:srgbClr val="898989"/>
                </a:solidFill>
                <a:latin typeface="等线 Light"/>
                <a:cs typeface="等线 Light"/>
              </a:rPr>
              <a:t>2</a:t>
            </a:fld>
            <a:endParaRPr sz="1200">
              <a:latin typeface="等线 Light"/>
              <a:cs typeface="等线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7846E9-61F9-8665-7786-519121C2F983}"/>
              </a:ext>
            </a:extLst>
          </p:cNvPr>
          <p:cNvSpPr>
            <a:spLocks noGrp="1"/>
          </p:cNvSpPr>
          <p:nvPr>
            <p:ph type="title"/>
          </p:nvPr>
        </p:nvSpPr>
        <p:spPr>
          <a:xfrm>
            <a:off x="525966" y="220160"/>
            <a:ext cx="10515600" cy="1325563"/>
          </a:xfrm>
        </p:spPr>
        <p:txBody>
          <a:bodyPr>
            <a:normAutofit/>
          </a:bodyPr>
          <a:lstStyle/>
          <a:p>
            <a:r>
              <a:rPr lang="zh-CN" altLang="en-US" sz="2000" dirty="0">
                <a:latin typeface="Times New Roman"/>
                <a:ea typeface="微软雅黑"/>
                <a:cs typeface="+mn-cs"/>
                <a:sym typeface="Wingdings 2" panose="05020102010507070707" pitchFamily="18" charset="2"/>
              </a:rPr>
              <a:t></a:t>
            </a:r>
            <a:r>
              <a:rPr lang="zh-CN" altLang="en-US" sz="2000" dirty="0">
                <a:latin typeface="Times New Roman"/>
                <a:ea typeface="微软雅黑"/>
                <a:cs typeface="+mn-cs"/>
              </a:rPr>
              <a:t>开始抓包后，因为网络中的数据量可能十分庞大，在捕获到我们想要的数据包之后，就可以点击左上角的停止捕获按钮让</a:t>
            </a:r>
            <a:r>
              <a:rPr lang="en-US" altLang="zh-CN" sz="2000" dirty="0">
                <a:latin typeface="Times New Roman"/>
                <a:ea typeface="微软雅黑"/>
                <a:cs typeface="+mn-cs"/>
              </a:rPr>
              <a:t>wireshark</a:t>
            </a:r>
            <a:r>
              <a:rPr lang="zh-CN" altLang="en-US" sz="2000" dirty="0">
                <a:latin typeface="Times New Roman"/>
                <a:ea typeface="微软雅黑"/>
                <a:cs typeface="+mn-cs"/>
              </a:rPr>
              <a:t>停止捕获，三个按钮依次为</a:t>
            </a:r>
            <a:r>
              <a:rPr lang="zh-CN" altLang="en-US" sz="2000" b="1" dirty="0">
                <a:solidFill>
                  <a:srgbClr val="68174B"/>
                </a:solidFill>
                <a:latin typeface="Times New Roman"/>
                <a:ea typeface="微软雅黑"/>
                <a:cs typeface="+mn-cs"/>
              </a:rPr>
              <a:t>开始、停止、重新捕获</a:t>
            </a:r>
            <a:r>
              <a:rPr lang="zh-CN" altLang="en-US" sz="2000" dirty="0">
                <a:latin typeface="Times New Roman"/>
                <a:ea typeface="微软雅黑"/>
                <a:cs typeface="+mn-cs"/>
              </a:rPr>
              <a:t>。</a:t>
            </a:r>
          </a:p>
        </p:txBody>
      </p:sp>
      <p:pic>
        <p:nvPicPr>
          <p:cNvPr id="2052" name="Picture 4">
            <a:extLst>
              <a:ext uri="{FF2B5EF4-FFF2-40B4-BE49-F238E27FC236}">
                <a16:creationId xmlns:a16="http://schemas.microsoft.com/office/drawing/2014/main" id="{96217AAC-2CF5-46D2-C215-BE4277EBAA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205" y="1545723"/>
            <a:ext cx="10515599" cy="468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194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65AF6A6-4F10-8ADC-5379-7F5B8DC422C4}"/>
              </a:ext>
            </a:extLst>
          </p:cNvPr>
          <p:cNvSpPr txBox="1"/>
          <p:nvPr/>
        </p:nvSpPr>
        <p:spPr>
          <a:xfrm>
            <a:off x="459059" y="393066"/>
            <a:ext cx="6099048" cy="400110"/>
          </a:xfrm>
          <a:prstGeom prst="rect">
            <a:avLst/>
          </a:prstGeom>
          <a:noFill/>
        </p:spPr>
        <p:txBody>
          <a:bodyPr wrap="square">
            <a:spAutoFit/>
          </a:bodyPr>
          <a:lstStyle/>
          <a:p>
            <a:r>
              <a:rPr lang="zh-CN" altLang="en-US" sz="2000" dirty="0">
                <a:latin typeface="Times New Roman"/>
                <a:ea typeface="微软雅黑"/>
                <a:sym typeface="Wingdings 2" panose="05020102010507070707" pitchFamily="18" charset="2"/>
              </a:rPr>
              <a:t></a:t>
            </a:r>
            <a:r>
              <a:rPr lang="zh-CN" altLang="en-US" sz="2000" dirty="0">
                <a:latin typeface="Times New Roman"/>
                <a:ea typeface="微软雅黑"/>
              </a:rPr>
              <a:t>接下来我们来看数据包列表</a:t>
            </a:r>
          </a:p>
        </p:txBody>
      </p:sp>
      <p:pic>
        <p:nvPicPr>
          <p:cNvPr id="3078" name="Picture 6">
            <a:extLst>
              <a:ext uri="{FF2B5EF4-FFF2-40B4-BE49-F238E27FC236}">
                <a16:creationId xmlns:a16="http://schemas.microsoft.com/office/drawing/2014/main" id="{DDB9F905-690A-3078-AF90-1987034C2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25" y="1066586"/>
            <a:ext cx="11769647" cy="152049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108208BE-AF00-94B2-5EF5-8F867C3C76F6}"/>
              </a:ext>
            </a:extLst>
          </p:cNvPr>
          <p:cNvSpPr txBox="1"/>
          <p:nvPr/>
        </p:nvSpPr>
        <p:spPr>
          <a:xfrm>
            <a:off x="273595" y="2745433"/>
            <a:ext cx="11644810" cy="4524315"/>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altLang="zh-CN" sz="2000" dirty="0">
                <a:latin typeface="Times New Roman"/>
                <a:ea typeface="微软雅黑"/>
              </a:rPr>
              <a:t>No</a:t>
            </a:r>
            <a:r>
              <a:rPr lang="zh-CN" altLang="en-US" sz="2000" dirty="0">
                <a:latin typeface="Times New Roman"/>
                <a:ea typeface="微软雅黑"/>
              </a:rPr>
              <a:t>代表序号，也就是第几个被捕获的数据包</a:t>
            </a:r>
          </a:p>
          <a:p>
            <a:pPr marL="342900" indent="-342900">
              <a:lnSpc>
                <a:spcPct val="150000"/>
              </a:lnSpc>
              <a:buFont typeface="Wingdings" panose="05000000000000000000" pitchFamily="2" charset="2"/>
              <a:buChar char="Ø"/>
            </a:pPr>
            <a:r>
              <a:rPr lang="en-US" altLang="zh-CN" sz="2000" dirty="0">
                <a:latin typeface="Times New Roman"/>
                <a:ea typeface="微软雅黑"/>
              </a:rPr>
              <a:t>time</a:t>
            </a:r>
            <a:r>
              <a:rPr lang="zh-CN" altLang="en-US" sz="2000" dirty="0">
                <a:latin typeface="Times New Roman"/>
                <a:ea typeface="微软雅黑"/>
              </a:rPr>
              <a:t>表示相对捕获时间</a:t>
            </a:r>
            <a:endParaRPr lang="en-US" altLang="zh-CN" sz="2000" dirty="0">
              <a:latin typeface="Times New Roman"/>
              <a:ea typeface="微软雅黑"/>
            </a:endParaRPr>
          </a:p>
          <a:p>
            <a:pPr marL="342900" indent="-342900">
              <a:lnSpc>
                <a:spcPct val="150000"/>
              </a:lnSpc>
              <a:buFont typeface="Wingdings" panose="05000000000000000000" pitchFamily="2" charset="2"/>
              <a:buChar char="Ø"/>
            </a:pPr>
            <a:r>
              <a:rPr lang="en-US" altLang="zh-CN" sz="2000" dirty="0">
                <a:latin typeface="Times New Roman"/>
                <a:ea typeface="微软雅黑"/>
              </a:rPr>
              <a:t>source</a:t>
            </a:r>
            <a:r>
              <a:rPr lang="zh-CN" altLang="en-US" sz="2000" dirty="0">
                <a:latin typeface="Times New Roman"/>
                <a:ea typeface="微软雅黑"/>
              </a:rPr>
              <a:t>代表的是数据包的源地址</a:t>
            </a:r>
          </a:p>
          <a:p>
            <a:pPr marL="342900" indent="-342900">
              <a:lnSpc>
                <a:spcPct val="150000"/>
              </a:lnSpc>
              <a:buFont typeface="Wingdings" panose="05000000000000000000" pitchFamily="2" charset="2"/>
              <a:buChar char="Ø"/>
            </a:pPr>
            <a:r>
              <a:rPr lang="en-US" altLang="zh-CN" sz="2000" dirty="0">
                <a:latin typeface="Times New Roman"/>
                <a:ea typeface="微软雅黑"/>
              </a:rPr>
              <a:t>destination</a:t>
            </a:r>
            <a:r>
              <a:rPr lang="zh-CN" altLang="en-US" sz="2000" dirty="0">
                <a:latin typeface="Times New Roman"/>
                <a:ea typeface="微软雅黑"/>
              </a:rPr>
              <a:t>表示数据包的目的地址</a:t>
            </a:r>
          </a:p>
          <a:p>
            <a:pPr marL="342900" indent="-342900">
              <a:lnSpc>
                <a:spcPct val="150000"/>
              </a:lnSpc>
              <a:buFont typeface="Wingdings" panose="05000000000000000000" pitchFamily="2" charset="2"/>
              <a:buChar char="Ø"/>
            </a:pPr>
            <a:r>
              <a:rPr lang="en-US" altLang="zh-CN" sz="2000" dirty="0">
                <a:latin typeface="Times New Roman"/>
                <a:ea typeface="微软雅黑"/>
              </a:rPr>
              <a:t>protocol</a:t>
            </a:r>
            <a:r>
              <a:rPr lang="zh-CN" altLang="en-US" sz="2000" dirty="0">
                <a:latin typeface="Times New Roman"/>
                <a:ea typeface="微软雅黑"/>
              </a:rPr>
              <a:t>是解析出数据包的协议类型</a:t>
            </a:r>
            <a:endParaRPr lang="en-US" altLang="zh-CN" sz="2000" dirty="0">
              <a:latin typeface="Times New Roman"/>
              <a:ea typeface="微软雅黑"/>
            </a:endParaRPr>
          </a:p>
          <a:p>
            <a:pPr marL="342900" indent="-342900">
              <a:lnSpc>
                <a:spcPct val="150000"/>
              </a:lnSpc>
              <a:buFont typeface="Wingdings" panose="05000000000000000000" pitchFamily="2" charset="2"/>
              <a:buChar char="Ø"/>
            </a:pPr>
            <a:r>
              <a:rPr lang="en-US" altLang="zh-CN" sz="2000" dirty="0">
                <a:latin typeface="Times New Roman"/>
                <a:ea typeface="微软雅黑"/>
              </a:rPr>
              <a:t>Length</a:t>
            </a:r>
            <a:r>
              <a:rPr lang="zh-CN" altLang="en-US" sz="2000" dirty="0">
                <a:latin typeface="Times New Roman"/>
                <a:ea typeface="微软雅黑"/>
              </a:rPr>
              <a:t>是数据包长度</a:t>
            </a:r>
          </a:p>
          <a:p>
            <a:pPr marL="342900" indent="-342900">
              <a:lnSpc>
                <a:spcPct val="150000"/>
              </a:lnSpc>
              <a:buFont typeface="Wingdings" panose="05000000000000000000" pitchFamily="2" charset="2"/>
              <a:buChar char="Ø"/>
            </a:pPr>
            <a:r>
              <a:rPr lang="en-US" altLang="zh-CN" sz="2000" dirty="0">
                <a:latin typeface="Times New Roman"/>
                <a:ea typeface="微软雅黑"/>
              </a:rPr>
              <a:t>info</a:t>
            </a:r>
            <a:r>
              <a:rPr lang="zh-CN" altLang="en-US" sz="2000" dirty="0">
                <a:latin typeface="Times New Roman"/>
                <a:ea typeface="微软雅黑"/>
              </a:rPr>
              <a:t>是摘要的数据包信息</a:t>
            </a:r>
          </a:p>
          <a:p>
            <a:endParaRPr lang="zh-CN" altLang="en-US" dirty="0">
              <a:effectLst/>
            </a:endParaRPr>
          </a:p>
          <a:p>
            <a:r>
              <a:rPr lang="zh-CN" altLang="en-US" sz="2000" dirty="0">
                <a:latin typeface="Times New Roman"/>
                <a:ea typeface="微软雅黑"/>
              </a:rPr>
              <a:t>根据以上这些信息我们可以选择我们想要的数据包进行查看分析，这里我们选择一个</a:t>
            </a:r>
            <a:r>
              <a:rPr lang="en-US" altLang="zh-CN" sz="2000" dirty="0">
                <a:latin typeface="Times New Roman"/>
                <a:ea typeface="微软雅黑"/>
              </a:rPr>
              <a:t>http</a:t>
            </a:r>
            <a:r>
              <a:rPr lang="zh-CN" altLang="en-US" sz="2000" dirty="0">
                <a:latin typeface="Times New Roman"/>
                <a:ea typeface="微软雅黑"/>
              </a:rPr>
              <a:t>包进行举例</a:t>
            </a:r>
          </a:p>
          <a:p>
            <a:br>
              <a:rPr lang="zh-CN" altLang="en-US" sz="2000" dirty="0">
                <a:latin typeface="Times New Roman"/>
                <a:ea typeface="微软雅黑"/>
              </a:rPr>
            </a:br>
            <a:endParaRPr lang="zh-CN" altLang="en-US" sz="2000" dirty="0">
              <a:latin typeface="Times New Roman"/>
              <a:ea typeface="微软雅黑"/>
            </a:endParaRPr>
          </a:p>
        </p:txBody>
      </p:sp>
    </p:spTree>
    <p:extLst>
      <p:ext uri="{BB962C8B-B14F-4D97-AF65-F5344CB8AC3E}">
        <p14:creationId xmlns:p14="http://schemas.microsoft.com/office/powerpoint/2010/main" val="1944902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0D43C182-E5E9-0FDB-968F-1897DECD8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009" y="1170878"/>
            <a:ext cx="10132035" cy="568712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8C65278E-7EB4-0D9B-59CC-1167DE4A7C14}"/>
              </a:ext>
            </a:extLst>
          </p:cNvPr>
          <p:cNvSpPr txBox="1"/>
          <p:nvPr/>
        </p:nvSpPr>
        <p:spPr>
          <a:xfrm>
            <a:off x="372413" y="313568"/>
            <a:ext cx="11670904" cy="826445"/>
          </a:xfrm>
          <a:prstGeom prst="rect">
            <a:avLst/>
          </a:prstGeom>
          <a:noFill/>
        </p:spPr>
        <p:txBody>
          <a:bodyPr wrap="square">
            <a:spAutoFit/>
          </a:bodyPr>
          <a:lstStyle/>
          <a:p>
            <a:pPr>
              <a:lnSpc>
                <a:spcPct val="125000"/>
              </a:lnSpc>
            </a:pPr>
            <a:r>
              <a:rPr lang="zh-CN" altLang="en-US" sz="2000" dirty="0">
                <a:latin typeface="Times New Roman"/>
                <a:ea typeface="微软雅黑"/>
                <a:sym typeface="Wingdings 2" panose="05020102010507070707" pitchFamily="18" charset="2"/>
              </a:rPr>
              <a:t></a:t>
            </a:r>
            <a:r>
              <a:rPr lang="zh-CN" altLang="en-US" sz="2000" dirty="0">
                <a:latin typeface="Times New Roman"/>
                <a:ea typeface="微软雅黑"/>
              </a:rPr>
              <a:t>点开数据包后可以发现，上面有几个折叠的信息，</a:t>
            </a:r>
            <a:r>
              <a:rPr lang="zh-CN" altLang="en-US" sz="2000" dirty="0">
                <a:solidFill>
                  <a:srgbClr val="68174B"/>
                </a:solidFill>
                <a:latin typeface="Times New Roman"/>
                <a:ea typeface="微软雅黑"/>
              </a:rPr>
              <a:t>越靠近</a:t>
            </a:r>
            <a:r>
              <a:rPr lang="zh-CN" altLang="en-US" sz="2000" b="1" dirty="0">
                <a:solidFill>
                  <a:srgbClr val="68174B"/>
                </a:solidFill>
                <a:latin typeface="Times New Roman"/>
                <a:ea typeface="微软雅黑"/>
              </a:rPr>
              <a:t>上面</a:t>
            </a:r>
            <a:r>
              <a:rPr lang="zh-CN" altLang="en-US" sz="2000" dirty="0">
                <a:solidFill>
                  <a:srgbClr val="68174B"/>
                </a:solidFill>
                <a:latin typeface="Times New Roman"/>
                <a:ea typeface="微软雅黑"/>
              </a:rPr>
              <a:t>的就越靠近</a:t>
            </a:r>
            <a:r>
              <a:rPr lang="zh-CN" altLang="en-US" sz="2000" b="1" dirty="0">
                <a:solidFill>
                  <a:srgbClr val="68174B"/>
                </a:solidFill>
                <a:latin typeface="Times New Roman"/>
                <a:ea typeface="微软雅黑"/>
              </a:rPr>
              <a:t>物理层</a:t>
            </a:r>
            <a:r>
              <a:rPr lang="zh-CN" altLang="en-US" sz="2000" dirty="0">
                <a:solidFill>
                  <a:srgbClr val="68174B"/>
                </a:solidFill>
                <a:latin typeface="Times New Roman"/>
                <a:ea typeface="微软雅黑"/>
              </a:rPr>
              <a:t>，越靠近</a:t>
            </a:r>
            <a:r>
              <a:rPr lang="zh-CN" altLang="en-US" sz="2000" b="1" dirty="0">
                <a:solidFill>
                  <a:srgbClr val="68174B"/>
                </a:solidFill>
                <a:latin typeface="Times New Roman"/>
                <a:ea typeface="微软雅黑"/>
              </a:rPr>
              <a:t>下面</a:t>
            </a:r>
            <a:r>
              <a:rPr lang="zh-CN" altLang="en-US" sz="2000" dirty="0">
                <a:solidFill>
                  <a:srgbClr val="68174B"/>
                </a:solidFill>
                <a:latin typeface="Times New Roman"/>
                <a:ea typeface="微软雅黑"/>
              </a:rPr>
              <a:t>的则越靠近</a:t>
            </a:r>
            <a:r>
              <a:rPr lang="zh-CN" altLang="en-US" sz="2000" b="1" dirty="0">
                <a:solidFill>
                  <a:srgbClr val="68174B"/>
                </a:solidFill>
                <a:latin typeface="Times New Roman"/>
                <a:ea typeface="微软雅黑"/>
              </a:rPr>
              <a:t>应用层</a:t>
            </a:r>
            <a:r>
              <a:rPr lang="zh-CN" altLang="en-US" sz="2000" dirty="0">
                <a:solidFill>
                  <a:srgbClr val="68174B"/>
                </a:solidFill>
                <a:latin typeface="Times New Roman"/>
                <a:ea typeface="微软雅黑"/>
              </a:rPr>
              <a:t>，</a:t>
            </a:r>
            <a:r>
              <a:rPr lang="zh-CN" altLang="en-US" sz="2000" dirty="0">
                <a:latin typeface="Times New Roman"/>
                <a:ea typeface="微软雅黑"/>
              </a:rPr>
              <a:t>我们依次点开看看都能获取到哪些信息。</a:t>
            </a:r>
          </a:p>
        </p:txBody>
      </p:sp>
    </p:spTree>
    <p:extLst>
      <p:ext uri="{BB962C8B-B14F-4D97-AF65-F5344CB8AC3E}">
        <p14:creationId xmlns:p14="http://schemas.microsoft.com/office/powerpoint/2010/main" val="1544981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11A26B9-F719-4913-D352-5CAF45BD4023}"/>
              </a:ext>
            </a:extLst>
          </p:cNvPr>
          <p:cNvSpPr txBox="1"/>
          <p:nvPr/>
        </p:nvSpPr>
        <p:spPr>
          <a:xfrm>
            <a:off x="164926" y="266259"/>
            <a:ext cx="12257532" cy="400110"/>
          </a:xfrm>
          <a:prstGeom prst="rect">
            <a:avLst/>
          </a:prstGeom>
          <a:noFill/>
        </p:spPr>
        <p:txBody>
          <a:bodyPr wrap="square">
            <a:spAutoFit/>
          </a:bodyPr>
          <a:lstStyle/>
          <a:p>
            <a:r>
              <a:rPr lang="zh-CN" altLang="en-US" sz="2000" dirty="0">
                <a:latin typeface="Times New Roman"/>
                <a:ea typeface="微软雅黑"/>
                <a:sym typeface="Wingdings 2" panose="05020102010507070707" pitchFamily="18" charset="2"/>
              </a:rPr>
              <a:t></a:t>
            </a:r>
            <a:r>
              <a:rPr lang="zh-CN" altLang="en-US" sz="2000" dirty="0">
                <a:latin typeface="Times New Roman"/>
                <a:ea typeface="微软雅黑"/>
              </a:rPr>
              <a:t>首先展开看到的是</a:t>
            </a:r>
            <a:r>
              <a:rPr lang="zh-CN" altLang="en-US" sz="2000" b="1" dirty="0">
                <a:solidFill>
                  <a:srgbClr val="68174B"/>
                </a:solidFill>
                <a:latin typeface="Times New Roman"/>
                <a:ea typeface="微软雅黑"/>
              </a:rPr>
              <a:t>物理层</a:t>
            </a:r>
            <a:r>
              <a:rPr lang="zh-CN" altLang="en-US" sz="2000" dirty="0">
                <a:latin typeface="Times New Roman"/>
                <a:ea typeface="微软雅黑"/>
              </a:rPr>
              <a:t>的信息，包括物理接口的相关信息，帧的长度，以及帧是不是被丢弃的状态。</a:t>
            </a:r>
          </a:p>
        </p:txBody>
      </p:sp>
      <p:pic>
        <p:nvPicPr>
          <p:cNvPr id="5124" name="Picture 4">
            <a:extLst>
              <a:ext uri="{FF2B5EF4-FFF2-40B4-BE49-F238E27FC236}">
                <a16:creationId xmlns:a16="http://schemas.microsoft.com/office/drawing/2014/main" id="{CDE1E4A1-234B-07CE-64D0-601347AFD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58" y="1105281"/>
            <a:ext cx="10816684" cy="538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707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492BC-882A-544B-97BC-91FFD553D879}"/>
              </a:ext>
            </a:extLst>
          </p:cNvPr>
          <p:cNvSpPr>
            <a:spLocks noGrp="1"/>
          </p:cNvSpPr>
          <p:nvPr>
            <p:ph type="title"/>
          </p:nvPr>
        </p:nvSpPr>
        <p:spPr>
          <a:xfrm>
            <a:off x="274599" y="409729"/>
            <a:ext cx="11642802" cy="1325563"/>
          </a:xfrm>
        </p:spPr>
        <p:txBody>
          <a:bodyPr>
            <a:noAutofit/>
          </a:bodyPr>
          <a:lstStyle/>
          <a:p>
            <a:pPr>
              <a:lnSpc>
                <a:spcPct val="125000"/>
              </a:lnSpc>
            </a:pPr>
            <a:r>
              <a:rPr lang="zh-CN" altLang="en-US" sz="2000" dirty="0">
                <a:latin typeface="微软雅黑" panose="020B0503020204020204" pitchFamily="34" charset="-122"/>
                <a:ea typeface="微软雅黑" panose="020B0503020204020204" pitchFamily="34" charset="-122"/>
                <a:cs typeface="+mn-cs"/>
                <a:sym typeface="Wingdings 2" panose="05020102010507070707" pitchFamily="18" charset="2"/>
              </a:rPr>
              <a:t></a:t>
            </a:r>
            <a:r>
              <a:rPr lang="zh-CN" altLang="en-US" sz="2000" dirty="0">
                <a:latin typeface="微软雅黑" panose="020B0503020204020204" pitchFamily="34" charset="-122"/>
                <a:ea typeface="微软雅黑" panose="020B0503020204020204" pitchFamily="34" charset="-122"/>
                <a:cs typeface="+mn-cs"/>
              </a:rPr>
              <a:t>接下来展开的是</a:t>
            </a:r>
            <a:r>
              <a:rPr lang="zh-CN" altLang="en-US" sz="2000" b="1" dirty="0">
                <a:solidFill>
                  <a:srgbClr val="68174B"/>
                </a:solidFill>
                <a:latin typeface="微软雅黑" panose="020B0503020204020204" pitchFamily="34" charset="-122"/>
                <a:ea typeface="微软雅黑" panose="020B0503020204020204" pitchFamily="34" charset="-122"/>
                <a:cs typeface="+mn-cs"/>
              </a:rPr>
              <a:t>数据链路层</a:t>
            </a:r>
            <a:r>
              <a:rPr lang="zh-CN" altLang="en-US" sz="2000" dirty="0">
                <a:latin typeface="微软雅黑" panose="020B0503020204020204" pitchFamily="34" charset="-122"/>
                <a:ea typeface="微软雅黑" panose="020B0503020204020204" pitchFamily="34" charset="-122"/>
                <a:cs typeface="+mn-cs"/>
              </a:rPr>
              <a:t>的信息，包括以太网帧的封装类型，这里是以太</a:t>
            </a:r>
            <a:r>
              <a:rPr lang="en-US" altLang="zh-CN" sz="2000" dirty="0">
                <a:latin typeface="微软雅黑" panose="020B0503020204020204" pitchFamily="34" charset="-122"/>
                <a:ea typeface="微软雅黑" panose="020B0503020204020204" pitchFamily="34" charset="-122"/>
                <a:cs typeface="+mn-cs"/>
              </a:rPr>
              <a:t>Ⅱ</a:t>
            </a:r>
            <a:r>
              <a:rPr lang="zh-CN" altLang="en-US" sz="2000" dirty="0">
                <a:latin typeface="微软雅黑" panose="020B0503020204020204" pitchFamily="34" charset="-122"/>
                <a:ea typeface="微软雅黑" panose="020B0503020204020204" pitchFamily="34" charset="-122"/>
                <a:cs typeface="+mn-cs"/>
              </a:rPr>
              <a:t>，以及源</a:t>
            </a:r>
            <a:r>
              <a:rPr lang="en-US" altLang="zh-CN" sz="2000" dirty="0">
                <a:latin typeface="微软雅黑" panose="020B0503020204020204" pitchFamily="34" charset="-122"/>
                <a:ea typeface="微软雅黑" panose="020B0503020204020204" pitchFamily="34" charset="-122"/>
                <a:cs typeface="+mn-cs"/>
              </a:rPr>
              <a:t>mac</a:t>
            </a:r>
            <a:r>
              <a:rPr lang="zh-CN" altLang="en-US" sz="2000" dirty="0">
                <a:latin typeface="微软雅黑" panose="020B0503020204020204" pitchFamily="34" charset="-122"/>
                <a:ea typeface="微软雅黑" panose="020B0503020204020204" pitchFamily="34" charset="-122"/>
                <a:cs typeface="+mn-cs"/>
              </a:rPr>
              <a:t>地址和目标</a:t>
            </a:r>
            <a:r>
              <a:rPr lang="en-US" altLang="zh-CN" sz="2000" dirty="0">
                <a:latin typeface="微软雅黑" panose="020B0503020204020204" pitchFamily="34" charset="-122"/>
                <a:ea typeface="微软雅黑" panose="020B0503020204020204" pitchFamily="34" charset="-122"/>
                <a:cs typeface="+mn-cs"/>
              </a:rPr>
              <a:t>mac</a:t>
            </a:r>
            <a:r>
              <a:rPr lang="zh-CN" altLang="en-US" sz="2000" dirty="0">
                <a:latin typeface="微软雅黑" panose="020B0503020204020204" pitchFamily="34" charset="-122"/>
                <a:ea typeface="微软雅黑" panose="020B0503020204020204" pitchFamily="34" charset="-122"/>
                <a:cs typeface="+mn-cs"/>
              </a:rPr>
              <a:t>地址，由于</a:t>
            </a:r>
            <a:r>
              <a:rPr lang="en-US" altLang="zh-CN" sz="2000" dirty="0">
                <a:latin typeface="微软雅黑" panose="020B0503020204020204" pitchFamily="34" charset="-122"/>
                <a:ea typeface="微软雅黑" panose="020B0503020204020204" pitchFamily="34" charset="-122"/>
                <a:cs typeface="+mn-cs"/>
              </a:rPr>
              <a:t>wireshark</a:t>
            </a:r>
            <a:r>
              <a:rPr lang="zh-CN" altLang="en-US" sz="2000" dirty="0">
                <a:latin typeface="微软雅黑" panose="020B0503020204020204" pitchFamily="34" charset="-122"/>
                <a:ea typeface="微软雅黑" panose="020B0503020204020204" pitchFamily="34" charset="-122"/>
                <a:cs typeface="+mn-cs"/>
              </a:rPr>
              <a:t>是一个自带分析功能的抓包工具，它可以帮助标出相关有用的字段，比如图中就标出了</a:t>
            </a:r>
            <a:r>
              <a:rPr lang="en-US" altLang="zh-CN" sz="2000" dirty="0">
                <a:latin typeface="微软雅黑" panose="020B0503020204020204" pitchFamily="34" charset="-122"/>
                <a:ea typeface="微软雅黑" panose="020B0503020204020204" pitchFamily="34" charset="-122"/>
                <a:cs typeface="+mn-cs"/>
              </a:rPr>
              <a:t>mac</a:t>
            </a:r>
            <a:r>
              <a:rPr lang="zh-CN" altLang="en-US" sz="2000" dirty="0">
                <a:latin typeface="微软雅黑" panose="020B0503020204020204" pitchFamily="34" charset="-122"/>
                <a:ea typeface="微软雅黑" panose="020B0503020204020204" pitchFamily="34" charset="-122"/>
                <a:cs typeface="+mn-cs"/>
              </a:rPr>
              <a:t>地址是一个单播地址（</a:t>
            </a:r>
            <a:r>
              <a:rPr lang="en-US" altLang="zh-CN" sz="2000" b="1" dirty="0">
                <a:solidFill>
                  <a:srgbClr val="68174B"/>
                </a:solidFill>
                <a:latin typeface="微软雅黑" panose="020B0503020204020204" pitchFamily="34" charset="-122"/>
                <a:ea typeface="微软雅黑" panose="020B0503020204020204" pitchFamily="34" charset="-122"/>
                <a:cs typeface="+mn-cs"/>
              </a:rPr>
              <a:t>mac</a:t>
            </a:r>
            <a:r>
              <a:rPr lang="zh-CN" altLang="en-US" sz="2000" b="1" dirty="0">
                <a:solidFill>
                  <a:srgbClr val="68174B"/>
                </a:solidFill>
                <a:latin typeface="微软雅黑" panose="020B0503020204020204" pitchFamily="34" charset="-122"/>
                <a:ea typeface="微软雅黑" panose="020B0503020204020204" pitchFamily="34" charset="-122"/>
                <a:cs typeface="+mn-cs"/>
              </a:rPr>
              <a:t>地址的第</a:t>
            </a:r>
            <a:r>
              <a:rPr lang="en-US" altLang="zh-CN" sz="2000" b="1" dirty="0">
                <a:solidFill>
                  <a:srgbClr val="68174B"/>
                </a:solidFill>
                <a:latin typeface="微软雅黑" panose="020B0503020204020204" pitchFamily="34" charset="-122"/>
                <a:ea typeface="微软雅黑" panose="020B0503020204020204" pitchFamily="34" charset="-122"/>
                <a:cs typeface="+mn-cs"/>
              </a:rPr>
              <a:t>8</a:t>
            </a:r>
            <a:r>
              <a:rPr lang="zh-CN" altLang="en-US" sz="2000" b="1" dirty="0">
                <a:solidFill>
                  <a:srgbClr val="68174B"/>
                </a:solidFill>
                <a:latin typeface="微软雅黑" panose="020B0503020204020204" pitchFamily="34" charset="-122"/>
                <a:ea typeface="微软雅黑" panose="020B0503020204020204" pitchFamily="34" charset="-122"/>
                <a:cs typeface="+mn-cs"/>
              </a:rPr>
              <a:t>位为单播</a:t>
            </a:r>
            <a:r>
              <a:rPr lang="en-US" altLang="zh-CN" sz="2000" b="1" dirty="0">
                <a:solidFill>
                  <a:srgbClr val="68174B"/>
                </a:solidFill>
                <a:latin typeface="微软雅黑" panose="020B0503020204020204" pitchFamily="34" charset="-122"/>
                <a:ea typeface="微软雅黑" panose="020B0503020204020204" pitchFamily="34" charset="-122"/>
                <a:cs typeface="+mn-cs"/>
              </a:rPr>
              <a:t>/</a:t>
            </a:r>
            <a:r>
              <a:rPr lang="zh-CN" altLang="en-US" sz="2000" b="1" dirty="0">
                <a:solidFill>
                  <a:srgbClr val="68174B"/>
                </a:solidFill>
                <a:latin typeface="微软雅黑" panose="020B0503020204020204" pitchFamily="34" charset="-122"/>
                <a:ea typeface="微软雅黑" panose="020B0503020204020204" pitchFamily="34" charset="-122"/>
                <a:cs typeface="+mn-cs"/>
              </a:rPr>
              <a:t>组播位</a:t>
            </a:r>
            <a:r>
              <a:rPr lang="zh-CN" altLang="en-US" sz="2000" dirty="0">
                <a:latin typeface="微软雅黑" panose="020B0503020204020204" pitchFamily="34" charset="-122"/>
                <a:ea typeface="微软雅黑" panose="020B0503020204020204" pitchFamily="34" charset="-122"/>
                <a:cs typeface="+mn-cs"/>
              </a:rPr>
              <a:t>，</a:t>
            </a:r>
            <a:r>
              <a:rPr lang="zh-CN" altLang="en-US" sz="2000" dirty="0">
                <a:solidFill>
                  <a:srgbClr val="68174B"/>
                </a:solidFill>
                <a:latin typeface="微软雅黑" panose="020B0503020204020204" pitchFamily="34" charset="-122"/>
                <a:ea typeface="微软雅黑" panose="020B0503020204020204" pitchFamily="34" charset="-122"/>
                <a:cs typeface="+mn-cs"/>
              </a:rPr>
              <a:t>置</a:t>
            </a:r>
            <a:r>
              <a:rPr lang="en-US" altLang="zh-CN" sz="2000" dirty="0">
                <a:solidFill>
                  <a:srgbClr val="68174B"/>
                </a:solidFill>
                <a:latin typeface="微软雅黑" panose="020B0503020204020204" pitchFamily="34" charset="-122"/>
                <a:ea typeface="微软雅黑" panose="020B0503020204020204" pitchFamily="34" charset="-122"/>
                <a:cs typeface="+mn-cs"/>
              </a:rPr>
              <a:t>0</a:t>
            </a:r>
            <a:r>
              <a:rPr lang="zh-CN" altLang="en-US" sz="2000" dirty="0">
                <a:solidFill>
                  <a:srgbClr val="68174B"/>
                </a:solidFill>
                <a:latin typeface="微软雅黑" panose="020B0503020204020204" pitchFamily="34" charset="-122"/>
                <a:ea typeface="微软雅黑" panose="020B0503020204020204" pitchFamily="34" charset="-122"/>
                <a:cs typeface="+mn-cs"/>
              </a:rPr>
              <a:t>为单播</a:t>
            </a:r>
            <a:r>
              <a:rPr lang="zh-CN" altLang="en-US" sz="2000" dirty="0">
                <a:latin typeface="微软雅黑" panose="020B0503020204020204" pitchFamily="34" charset="-122"/>
                <a:ea typeface="微软雅黑" panose="020B0503020204020204" pitchFamily="34" charset="-122"/>
                <a:cs typeface="+mn-cs"/>
              </a:rPr>
              <a:t>，</a:t>
            </a:r>
            <a:r>
              <a:rPr lang="zh-CN" altLang="en-US" sz="2000" dirty="0">
                <a:solidFill>
                  <a:srgbClr val="68174B"/>
                </a:solidFill>
                <a:latin typeface="微软雅黑" panose="020B0503020204020204" pitchFamily="34" charset="-122"/>
                <a:ea typeface="微软雅黑" panose="020B0503020204020204" pitchFamily="34" charset="-122"/>
                <a:cs typeface="+mn-cs"/>
              </a:rPr>
              <a:t>置</a:t>
            </a:r>
            <a:r>
              <a:rPr lang="en-US" altLang="zh-CN" sz="2000" dirty="0">
                <a:solidFill>
                  <a:srgbClr val="68174B"/>
                </a:solidFill>
                <a:latin typeface="微软雅黑" panose="020B0503020204020204" pitchFamily="34" charset="-122"/>
                <a:ea typeface="微软雅黑" panose="020B0503020204020204" pitchFamily="34" charset="-122"/>
                <a:cs typeface="+mn-cs"/>
              </a:rPr>
              <a:t>1</a:t>
            </a:r>
            <a:r>
              <a:rPr lang="zh-CN" altLang="en-US" sz="2000" dirty="0">
                <a:solidFill>
                  <a:srgbClr val="68174B"/>
                </a:solidFill>
                <a:latin typeface="微软雅黑" panose="020B0503020204020204" pitchFamily="34" charset="-122"/>
                <a:ea typeface="微软雅黑" panose="020B0503020204020204" pitchFamily="34" charset="-122"/>
                <a:cs typeface="+mn-cs"/>
              </a:rPr>
              <a:t>为组播</a:t>
            </a:r>
            <a:r>
              <a:rPr lang="zh-CN" altLang="en-US" sz="2000" dirty="0">
                <a:latin typeface="微软雅黑" panose="020B0503020204020204" pitchFamily="34" charset="-122"/>
                <a:ea typeface="微软雅黑" panose="020B0503020204020204" pitchFamily="34" charset="-122"/>
                <a:cs typeface="+mn-cs"/>
              </a:rPr>
              <a:t>），这种功能在抓包的时候非常直观方便，当然也可以在下面的十六进制区自己找到相应的字段进行分析。</a:t>
            </a:r>
          </a:p>
        </p:txBody>
      </p:sp>
      <p:pic>
        <p:nvPicPr>
          <p:cNvPr id="6146" name="Picture 2">
            <a:extLst>
              <a:ext uri="{FF2B5EF4-FFF2-40B4-BE49-F238E27FC236}">
                <a16:creationId xmlns:a16="http://schemas.microsoft.com/office/drawing/2014/main" id="{436C81FE-14A7-7D32-863D-CBAE2CE792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00" y="2524320"/>
            <a:ext cx="11087565" cy="284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347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EFE59-A729-EB49-71C3-A356364B4B30}"/>
              </a:ext>
            </a:extLst>
          </p:cNvPr>
          <p:cNvSpPr>
            <a:spLocks noGrp="1"/>
          </p:cNvSpPr>
          <p:nvPr>
            <p:ph type="title"/>
          </p:nvPr>
        </p:nvSpPr>
        <p:spPr>
          <a:xfrm>
            <a:off x="258337" y="186705"/>
            <a:ext cx="11472746" cy="1325563"/>
          </a:xfrm>
        </p:spPr>
        <p:txBody>
          <a:bodyPr>
            <a:normAutofit/>
          </a:bodyPr>
          <a:lstStyle/>
          <a:p>
            <a:pPr>
              <a:lnSpc>
                <a:spcPct val="125000"/>
              </a:lnSpc>
            </a:pPr>
            <a:r>
              <a:rPr lang="zh-CN" altLang="en-US" sz="2000" dirty="0">
                <a:latin typeface="Times New Roman"/>
                <a:ea typeface="微软雅黑"/>
                <a:cs typeface="+mn-cs"/>
                <a:sym typeface="Wingdings 2" panose="05020102010507070707" pitchFamily="18" charset="2"/>
              </a:rPr>
              <a:t></a:t>
            </a:r>
            <a:r>
              <a:rPr lang="zh-CN" altLang="en-US" sz="2000" dirty="0">
                <a:latin typeface="Times New Roman"/>
                <a:ea typeface="微软雅黑"/>
                <a:cs typeface="+mn-cs"/>
              </a:rPr>
              <a:t>接下来是</a:t>
            </a:r>
            <a:r>
              <a:rPr lang="zh-CN" altLang="en-US" sz="2000" b="1" dirty="0">
                <a:solidFill>
                  <a:srgbClr val="68174B"/>
                </a:solidFill>
                <a:latin typeface="Times New Roman"/>
                <a:ea typeface="微软雅黑"/>
                <a:cs typeface="+mn-cs"/>
              </a:rPr>
              <a:t>网络层</a:t>
            </a:r>
            <a:r>
              <a:rPr lang="zh-CN" altLang="en-US" sz="2000" dirty="0">
                <a:latin typeface="Times New Roman"/>
                <a:ea typeface="微软雅黑"/>
                <a:cs typeface="+mn-cs"/>
              </a:rPr>
              <a:t>信息，包括了</a:t>
            </a:r>
            <a:r>
              <a:rPr lang="en-US" altLang="zh-CN" sz="2000" dirty="0" err="1">
                <a:latin typeface="Times New Roman"/>
                <a:ea typeface="微软雅黑"/>
                <a:cs typeface="+mn-cs"/>
              </a:rPr>
              <a:t>ip</a:t>
            </a:r>
            <a:r>
              <a:rPr lang="zh-CN" altLang="en-US" sz="2000" dirty="0">
                <a:latin typeface="Times New Roman"/>
                <a:ea typeface="微软雅黑"/>
                <a:cs typeface="+mn-cs"/>
              </a:rPr>
              <a:t>版本（</a:t>
            </a:r>
            <a:r>
              <a:rPr lang="en-US" altLang="zh-CN" sz="2000" dirty="0">
                <a:latin typeface="Times New Roman"/>
                <a:ea typeface="微软雅黑"/>
                <a:cs typeface="+mn-cs"/>
              </a:rPr>
              <a:t>ipv4</a:t>
            </a:r>
            <a:r>
              <a:rPr lang="zh-CN" altLang="en-US" sz="2000" dirty="0">
                <a:latin typeface="Times New Roman"/>
                <a:ea typeface="微软雅黑"/>
                <a:cs typeface="+mn-cs"/>
              </a:rPr>
              <a:t>）、头部长度、</a:t>
            </a:r>
            <a:r>
              <a:rPr lang="en-US" altLang="zh-CN" sz="2000" dirty="0">
                <a:latin typeface="Times New Roman"/>
                <a:ea typeface="微软雅黑"/>
                <a:cs typeface="+mn-cs"/>
              </a:rPr>
              <a:t>DS Field</a:t>
            </a:r>
            <a:r>
              <a:rPr lang="zh-CN" altLang="en-US" sz="2000" dirty="0">
                <a:latin typeface="Times New Roman"/>
                <a:ea typeface="微软雅黑"/>
                <a:cs typeface="+mn-cs"/>
              </a:rPr>
              <a:t>、头部校验和、以及源</a:t>
            </a:r>
            <a:r>
              <a:rPr lang="en-US" altLang="zh-CN" sz="2000" dirty="0" err="1">
                <a:latin typeface="Times New Roman"/>
                <a:ea typeface="微软雅黑"/>
                <a:cs typeface="+mn-cs"/>
              </a:rPr>
              <a:t>ip</a:t>
            </a:r>
            <a:r>
              <a:rPr lang="zh-CN" altLang="en-US" sz="2000" dirty="0">
                <a:latin typeface="Times New Roman"/>
                <a:ea typeface="微软雅黑"/>
                <a:cs typeface="+mn-cs"/>
              </a:rPr>
              <a:t>地址、目的</a:t>
            </a:r>
            <a:r>
              <a:rPr lang="en-US" altLang="zh-CN" sz="2000" dirty="0" err="1">
                <a:latin typeface="Times New Roman"/>
                <a:ea typeface="微软雅黑"/>
                <a:cs typeface="+mn-cs"/>
              </a:rPr>
              <a:t>ip</a:t>
            </a:r>
            <a:r>
              <a:rPr lang="zh-CN" altLang="en-US" sz="2000" dirty="0">
                <a:latin typeface="Times New Roman"/>
                <a:ea typeface="微软雅黑"/>
                <a:cs typeface="+mn-cs"/>
              </a:rPr>
              <a:t>地址和</a:t>
            </a:r>
            <a:r>
              <a:rPr lang="en-US" altLang="zh-CN" sz="2000" dirty="0">
                <a:latin typeface="Times New Roman"/>
                <a:ea typeface="微软雅黑"/>
                <a:cs typeface="+mn-cs"/>
              </a:rPr>
              <a:t>TTL</a:t>
            </a:r>
            <a:r>
              <a:rPr lang="zh-CN" altLang="en-US" sz="2000" dirty="0">
                <a:latin typeface="Times New Roman"/>
                <a:ea typeface="微软雅黑"/>
                <a:cs typeface="+mn-cs"/>
              </a:rPr>
              <a:t>字段。</a:t>
            </a:r>
          </a:p>
        </p:txBody>
      </p:sp>
      <p:pic>
        <p:nvPicPr>
          <p:cNvPr id="7178" name="Picture 10">
            <a:extLst>
              <a:ext uri="{FF2B5EF4-FFF2-40B4-BE49-F238E27FC236}">
                <a16:creationId xmlns:a16="http://schemas.microsoft.com/office/drawing/2014/main" id="{C78D9106-E9FA-5B57-1BE7-AADD9DDE0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698" y="1766382"/>
            <a:ext cx="102870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640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8E076-9C27-9D1C-F9AC-2DEE6C29B602}"/>
              </a:ext>
            </a:extLst>
          </p:cNvPr>
          <p:cNvSpPr>
            <a:spLocks noGrp="1"/>
          </p:cNvSpPr>
          <p:nvPr>
            <p:ph type="title"/>
          </p:nvPr>
        </p:nvSpPr>
        <p:spPr>
          <a:xfrm>
            <a:off x="269487" y="186706"/>
            <a:ext cx="11506201" cy="1325563"/>
          </a:xfrm>
        </p:spPr>
        <p:txBody>
          <a:bodyPr>
            <a:normAutofit/>
          </a:bodyPr>
          <a:lstStyle/>
          <a:p>
            <a:pPr>
              <a:lnSpc>
                <a:spcPct val="125000"/>
              </a:lnSpc>
            </a:pPr>
            <a:r>
              <a:rPr lang="zh-CN" altLang="en-US" sz="2200" dirty="0">
                <a:latin typeface="Times New Roman"/>
                <a:ea typeface="微软雅黑"/>
                <a:cs typeface="+mn-cs"/>
                <a:sym typeface="Wingdings 2" panose="05020102010507070707" pitchFamily="18" charset="2"/>
              </a:rPr>
              <a:t></a:t>
            </a:r>
            <a:r>
              <a:rPr lang="zh-CN" altLang="en-US" sz="2200" dirty="0">
                <a:latin typeface="Times New Roman"/>
                <a:ea typeface="微软雅黑"/>
                <a:cs typeface="+mn-cs"/>
              </a:rPr>
              <a:t>再来是</a:t>
            </a:r>
            <a:r>
              <a:rPr lang="zh-CN" altLang="en-US" sz="2200" b="1" dirty="0">
                <a:solidFill>
                  <a:srgbClr val="68174B"/>
                </a:solidFill>
                <a:latin typeface="Times New Roman"/>
                <a:ea typeface="微软雅黑"/>
                <a:cs typeface="+mn-cs"/>
              </a:rPr>
              <a:t>传输层</a:t>
            </a:r>
            <a:r>
              <a:rPr lang="zh-CN" altLang="en-US" sz="2200" dirty="0">
                <a:latin typeface="Times New Roman"/>
                <a:ea typeface="微软雅黑"/>
                <a:cs typeface="+mn-cs"/>
              </a:rPr>
              <a:t>信息，这里比较关注的信息主要有传输层的协议、源目端口、段的大小、序列号等。图中展示的包中可以看出的信息包括，传输层协议为</a:t>
            </a:r>
            <a:r>
              <a:rPr lang="en-US" altLang="zh-CN" sz="2200" dirty="0">
                <a:latin typeface="Times New Roman"/>
                <a:ea typeface="微软雅黑"/>
                <a:cs typeface="+mn-cs"/>
              </a:rPr>
              <a:t>TCP</a:t>
            </a:r>
            <a:r>
              <a:rPr lang="zh-CN" altLang="en-US" sz="2200" dirty="0">
                <a:latin typeface="Times New Roman"/>
                <a:ea typeface="微软雅黑"/>
                <a:cs typeface="+mn-cs"/>
              </a:rPr>
              <a:t>、源端口为</a:t>
            </a:r>
            <a:r>
              <a:rPr lang="en-US" altLang="zh-CN" sz="2200" dirty="0">
                <a:latin typeface="Times New Roman"/>
                <a:ea typeface="微软雅黑"/>
                <a:cs typeface="+mn-cs"/>
              </a:rPr>
              <a:t>80</a:t>
            </a:r>
            <a:r>
              <a:rPr lang="zh-CN" altLang="en-US" sz="2200" dirty="0">
                <a:latin typeface="Times New Roman"/>
                <a:ea typeface="微软雅黑"/>
                <a:cs typeface="+mn-cs"/>
              </a:rPr>
              <a:t>、</a:t>
            </a:r>
            <a:r>
              <a:rPr lang="en-US" altLang="zh-CN" sz="2200" dirty="0" err="1">
                <a:latin typeface="Times New Roman"/>
                <a:ea typeface="微软雅黑"/>
                <a:cs typeface="+mn-cs"/>
              </a:rPr>
              <a:t>tcp</a:t>
            </a:r>
            <a:r>
              <a:rPr lang="zh-CN" altLang="en-US" sz="2200" dirty="0">
                <a:latin typeface="Times New Roman"/>
                <a:ea typeface="微软雅黑"/>
                <a:cs typeface="+mn-cs"/>
              </a:rPr>
              <a:t>段长度为</a:t>
            </a:r>
            <a:r>
              <a:rPr lang="en-US" altLang="zh-CN" sz="2200" dirty="0">
                <a:latin typeface="Times New Roman"/>
                <a:ea typeface="微软雅黑"/>
                <a:cs typeface="+mn-cs"/>
              </a:rPr>
              <a:t>53bytes</a:t>
            </a:r>
            <a:r>
              <a:rPr lang="zh-CN" altLang="en-US" sz="2200" dirty="0">
                <a:latin typeface="Times New Roman"/>
                <a:ea typeface="微软雅黑"/>
                <a:cs typeface="+mn-cs"/>
              </a:rPr>
              <a:t>等。</a:t>
            </a:r>
          </a:p>
        </p:txBody>
      </p:sp>
      <p:pic>
        <p:nvPicPr>
          <p:cNvPr id="8196" name="Picture 4">
            <a:extLst>
              <a:ext uri="{FF2B5EF4-FFF2-40B4-BE49-F238E27FC236}">
                <a16:creationId xmlns:a16="http://schemas.microsoft.com/office/drawing/2014/main" id="{6575A3C9-E1BD-6CE3-D3FD-786DAC8B3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087" y="1534396"/>
            <a:ext cx="10287000" cy="5136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009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CC6E8-8F1D-6E38-0085-DE706DCBEF0E}"/>
              </a:ext>
            </a:extLst>
          </p:cNvPr>
          <p:cNvSpPr>
            <a:spLocks noGrp="1"/>
          </p:cNvSpPr>
          <p:nvPr>
            <p:ph type="title"/>
          </p:nvPr>
        </p:nvSpPr>
        <p:spPr>
          <a:xfrm>
            <a:off x="191429" y="0"/>
            <a:ext cx="10515600" cy="791737"/>
          </a:xfrm>
        </p:spPr>
        <p:txBody>
          <a:bodyPr/>
          <a:lstStyle/>
          <a:p>
            <a:r>
              <a:rPr lang="en-US" altLang="zh-CN" sz="2000" b="1" dirty="0">
                <a:solidFill>
                  <a:srgbClr val="68174B"/>
                </a:solidFill>
                <a:latin typeface="Times New Roman"/>
                <a:ea typeface="微软雅黑"/>
                <a:cs typeface="+mn-cs"/>
              </a:rPr>
              <a:t>TCP</a:t>
            </a:r>
            <a:r>
              <a:rPr lang="zh-CN" altLang="en-US" sz="2000" b="1" dirty="0">
                <a:solidFill>
                  <a:srgbClr val="68174B"/>
                </a:solidFill>
                <a:latin typeface="Times New Roman"/>
                <a:ea typeface="微软雅黑"/>
                <a:cs typeface="+mn-cs"/>
              </a:rPr>
              <a:t>包的具体内容</a:t>
            </a:r>
          </a:p>
        </p:txBody>
      </p:sp>
      <p:sp>
        <p:nvSpPr>
          <p:cNvPr id="3" name="内容占位符 2">
            <a:extLst>
              <a:ext uri="{FF2B5EF4-FFF2-40B4-BE49-F238E27FC236}">
                <a16:creationId xmlns:a16="http://schemas.microsoft.com/office/drawing/2014/main" id="{30D6577B-579B-54DC-AD7A-DA1DD3DB6C95}"/>
              </a:ext>
            </a:extLst>
          </p:cNvPr>
          <p:cNvSpPr>
            <a:spLocks noGrp="1"/>
          </p:cNvSpPr>
          <p:nvPr>
            <p:ph idx="1"/>
          </p:nvPr>
        </p:nvSpPr>
        <p:spPr>
          <a:xfrm>
            <a:off x="191429" y="706921"/>
            <a:ext cx="10515600" cy="4351338"/>
          </a:xfrm>
        </p:spPr>
        <p:txBody>
          <a:bodyPr/>
          <a:lstStyle/>
          <a:p>
            <a:r>
              <a:rPr lang="zh-CN" altLang="en-US" sz="2000" dirty="0">
                <a:latin typeface="Times New Roman"/>
                <a:ea typeface="微软雅黑"/>
              </a:rPr>
              <a:t>从下图可以看到</a:t>
            </a:r>
            <a:r>
              <a:rPr lang="en-US" altLang="zh-CN" sz="2000" dirty="0">
                <a:latin typeface="Times New Roman"/>
                <a:ea typeface="微软雅黑"/>
              </a:rPr>
              <a:t>wireshark</a:t>
            </a:r>
            <a:r>
              <a:rPr lang="zh-CN" altLang="en-US" sz="2000" dirty="0">
                <a:latin typeface="Times New Roman"/>
                <a:ea typeface="微软雅黑"/>
              </a:rPr>
              <a:t>捕获到的</a:t>
            </a:r>
            <a:r>
              <a:rPr lang="en-US" altLang="zh-CN" sz="2000" dirty="0">
                <a:latin typeface="Times New Roman"/>
                <a:ea typeface="微软雅黑"/>
              </a:rPr>
              <a:t>TCP</a:t>
            </a:r>
            <a:r>
              <a:rPr lang="zh-CN" altLang="en-US" sz="2000" dirty="0">
                <a:latin typeface="Times New Roman"/>
                <a:ea typeface="微软雅黑"/>
              </a:rPr>
              <a:t>包中的每个字段。</a:t>
            </a:r>
          </a:p>
        </p:txBody>
      </p:sp>
      <p:pic>
        <p:nvPicPr>
          <p:cNvPr id="11266" name="Picture 2">
            <a:extLst>
              <a:ext uri="{FF2B5EF4-FFF2-40B4-BE49-F238E27FC236}">
                <a16:creationId xmlns:a16="http://schemas.microsoft.com/office/drawing/2014/main" id="{0EC2A653-A63C-D9BD-A35D-0FBA270F1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29" y="1600200"/>
            <a:ext cx="11834465" cy="4550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868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F3556-07F9-BEA1-96C7-990C1661D4C1}"/>
              </a:ext>
            </a:extLst>
          </p:cNvPr>
          <p:cNvSpPr>
            <a:spLocks noGrp="1"/>
          </p:cNvSpPr>
          <p:nvPr>
            <p:ph type="title"/>
          </p:nvPr>
        </p:nvSpPr>
        <p:spPr>
          <a:xfrm>
            <a:off x="119769" y="83249"/>
            <a:ext cx="11952462" cy="1325563"/>
          </a:xfrm>
        </p:spPr>
        <p:txBody>
          <a:bodyPr>
            <a:normAutofit/>
          </a:bodyPr>
          <a:lstStyle/>
          <a:p>
            <a:pPr>
              <a:lnSpc>
                <a:spcPct val="125000"/>
              </a:lnSpc>
            </a:pPr>
            <a:r>
              <a:rPr lang="zh-CN" altLang="en-US" sz="2000" dirty="0">
                <a:latin typeface="Times New Roman"/>
                <a:ea typeface="微软雅黑"/>
                <a:cs typeface="+mn-cs"/>
                <a:sym typeface="Wingdings 2" panose="05020102010507070707" pitchFamily="18" charset="2"/>
              </a:rPr>
              <a:t></a:t>
            </a:r>
            <a:r>
              <a:rPr lang="zh-CN" altLang="en-US" sz="2000" dirty="0">
                <a:latin typeface="Times New Roman"/>
                <a:ea typeface="微软雅黑"/>
                <a:cs typeface="+mn-cs"/>
              </a:rPr>
              <a:t>接下来的</a:t>
            </a:r>
            <a:r>
              <a:rPr lang="zh-CN" altLang="en-US" sz="2000" b="1" dirty="0">
                <a:solidFill>
                  <a:srgbClr val="68174B"/>
                </a:solidFill>
                <a:latin typeface="Times New Roman"/>
                <a:ea typeface="微软雅黑"/>
                <a:cs typeface="+mn-cs"/>
              </a:rPr>
              <a:t>上层协议</a:t>
            </a:r>
            <a:r>
              <a:rPr lang="zh-CN" altLang="en-US" sz="2000" dirty="0">
                <a:latin typeface="Times New Roman"/>
                <a:ea typeface="微软雅黑"/>
                <a:cs typeface="+mn-cs"/>
              </a:rPr>
              <a:t>有时候有需求也可以打开分析一下，如这里看到</a:t>
            </a:r>
            <a:r>
              <a:rPr lang="en-US" altLang="zh-CN" sz="2000" dirty="0">
                <a:latin typeface="Times New Roman"/>
                <a:ea typeface="微软雅黑"/>
                <a:cs typeface="+mn-cs"/>
              </a:rPr>
              <a:t>http</a:t>
            </a:r>
            <a:r>
              <a:rPr lang="zh-CN" altLang="en-US" sz="2000" dirty="0">
                <a:latin typeface="Times New Roman"/>
                <a:ea typeface="微软雅黑"/>
                <a:cs typeface="+mn-cs"/>
              </a:rPr>
              <a:t>返回了一个</a:t>
            </a:r>
            <a:r>
              <a:rPr lang="en-US" altLang="zh-CN" sz="2000" dirty="0">
                <a:latin typeface="Times New Roman"/>
                <a:ea typeface="微软雅黑"/>
                <a:cs typeface="+mn-cs"/>
              </a:rPr>
              <a:t>200</a:t>
            </a:r>
            <a:r>
              <a:rPr lang="zh-CN" altLang="en-US" sz="2000" dirty="0">
                <a:latin typeface="Times New Roman"/>
                <a:ea typeface="微软雅黑"/>
                <a:cs typeface="+mn-cs"/>
              </a:rPr>
              <a:t>，就可以知道这个包是正常响应的包，关于上层应用的抓包在有些项目中需要做防火墙或者服务器的时候就可能会需要了，幸运的是</a:t>
            </a:r>
            <a:r>
              <a:rPr lang="en-US" altLang="zh-CN" sz="2000" dirty="0">
                <a:latin typeface="Times New Roman"/>
                <a:ea typeface="微软雅黑"/>
                <a:cs typeface="+mn-cs"/>
              </a:rPr>
              <a:t>wireshark</a:t>
            </a:r>
            <a:r>
              <a:rPr lang="zh-CN" altLang="en-US" sz="2000" dirty="0">
                <a:latin typeface="Times New Roman"/>
                <a:ea typeface="微软雅黑"/>
                <a:cs typeface="+mn-cs"/>
              </a:rPr>
              <a:t>对相关的功能也都是支持的。</a:t>
            </a:r>
          </a:p>
        </p:txBody>
      </p:sp>
      <p:pic>
        <p:nvPicPr>
          <p:cNvPr id="9218" name="Picture 2">
            <a:extLst>
              <a:ext uri="{FF2B5EF4-FFF2-40B4-BE49-F238E27FC236}">
                <a16:creationId xmlns:a16="http://schemas.microsoft.com/office/drawing/2014/main" id="{0D4DC637-55A0-BD84-36A2-116DAC665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148" y="1476436"/>
            <a:ext cx="9985703" cy="540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673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58F3C-A1AD-9A93-0460-D32572C24E48}"/>
              </a:ext>
            </a:extLst>
          </p:cNvPr>
          <p:cNvSpPr>
            <a:spLocks noGrp="1"/>
          </p:cNvSpPr>
          <p:nvPr>
            <p:ph type="title"/>
          </p:nvPr>
        </p:nvSpPr>
        <p:spPr>
          <a:xfrm>
            <a:off x="306573" y="0"/>
            <a:ext cx="10515600" cy="681037"/>
          </a:xfrm>
        </p:spPr>
        <p:txBody>
          <a:bodyPr>
            <a:normAutofit/>
          </a:bodyPr>
          <a:lstStyle/>
          <a:p>
            <a:r>
              <a:rPr lang="zh-CN" altLang="en-US" sz="2800" b="1" dirty="0">
                <a:solidFill>
                  <a:srgbClr val="68174B"/>
                </a:solidFill>
                <a:latin typeface="Times New Roman"/>
                <a:ea typeface="微软雅黑"/>
                <a:cs typeface="+mn-cs"/>
              </a:rPr>
              <a:t>什么是以太网中的</a:t>
            </a:r>
            <a:r>
              <a:rPr lang="en-US" altLang="zh-CN" sz="2800" b="1" dirty="0">
                <a:solidFill>
                  <a:srgbClr val="68174B"/>
                </a:solidFill>
                <a:latin typeface="Times New Roman"/>
                <a:ea typeface="微软雅黑"/>
                <a:cs typeface="+mn-cs"/>
              </a:rPr>
              <a:t>MAC</a:t>
            </a:r>
            <a:r>
              <a:rPr lang="zh-CN" altLang="en-US" sz="2800" b="1" dirty="0">
                <a:solidFill>
                  <a:srgbClr val="68174B"/>
                </a:solidFill>
                <a:latin typeface="Times New Roman"/>
                <a:ea typeface="微软雅黑"/>
                <a:cs typeface="+mn-cs"/>
              </a:rPr>
              <a:t>地址</a:t>
            </a:r>
          </a:p>
        </p:txBody>
      </p:sp>
      <p:sp>
        <p:nvSpPr>
          <p:cNvPr id="3" name="内容占位符 2">
            <a:extLst>
              <a:ext uri="{FF2B5EF4-FFF2-40B4-BE49-F238E27FC236}">
                <a16:creationId xmlns:a16="http://schemas.microsoft.com/office/drawing/2014/main" id="{71DEE798-C689-A1FB-D96C-47137276EA98}"/>
              </a:ext>
            </a:extLst>
          </p:cNvPr>
          <p:cNvSpPr>
            <a:spLocks noGrp="1"/>
          </p:cNvSpPr>
          <p:nvPr>
            <p:ph idx="1"/>
          </p:nvPr>
        </p:nvSpPr>
        <p:spPr>
          <a:xfrm>
            <a:off x="358991" y="737487"/>
            <a:ext cx="10515600" cy="2604621"/>
          </a:xfrm>
        </p:spPr>
        <p:txBody>
          <a:bodyPr>
            <a:normAutofit/>
          </a:bodyPr>
          <a:lstStyle/>
          <a:p>
            <a:pPr>
              <a:lnSpc>
                <a:spcPct val="125000"/>
              </a:lnSpc>
            </a:pPr>
            <a:r>
              <a:rPr lang="en-US" altLang="zh-CN" sz="2000" dirty="0">
                <a:latin typeface="Times New Roman"/>
                <a:ea typeface="微软雅黑"/>
              </a:rPr>
              <a:t>MAC</a:t>
            </a:r>
            <a:r>
              <a:rPr lang="zh-CN" altLang="en-US" sz="2000" dirty="0">
                <a:latin typeface="Times New Roman"/>
                <a:ea typeface="微软雅黑"/>
              </a:rPr>
              <a:t>地址（英语：</a:t>
            </a:r>
            <a:r>
              <a:rPr lang="en-US" altLang="zh-CN" sz="2000" dirty="0">
                <a:latin typeface="Times New Roman"/>
                <a:ea typeface="微软雅黑"/>
              </a:rPr>
              <a:t>Media Access Control Address</a:t>
            </a:r>
            <a:r>
              <a:rPr lang="zh-CN" altLang="en-US" sz="2000" dirty="0">
                <a:latin typeface="Times New Roman"/>
                <a:ea typeface="微软雅黑"/>
              </a:rPr>
              <a:t>），直译为媒体存取控制位址，也称为局域网地址（</a:t>
            </a:r>
            <a:r>
              <a:rPr lang="en-US" altLang="zh-CN" sz="2000" dirty="0">
                <a:latin typeface="Times New Roman"/>
                <a:ea typeface="微软雅黑"/>
              </a:rPr>
              <a:t>LAN Address</a:t>
            </a:r>
            <a:r>
              <a:rPr lang="zh-CN" altLang="en-US" sz="2000" dirty="0">
                <a:latin typeface="Times New Roman"/>
                <a:ea typeface="微软雅黑"/>
              </a:rPr>
              <a:t>），以太网地址（</a:t>
            </a:r>
            <a:r>
              <a:rPr lang="en-US" altLang="zh-CN" sz="2000" dirty="0">
                <a:latin typeface="Times New Roman"/>
                <a:ea typeface="微软雅黑"/>
              </a:rPr>
              <a:t>Ethernet Address</a:t>
            </a:r>
            <a:r>
              <a:rPr lang="zh-CN" altLang="en-US" sz="2000" dirty="0">
                <a:latin typeface="Times New Roman"/>
                <a:ea typeface="微软雅黑"/>
              </a:rPr>
              <a:t>）或物理地址（</a:t>
            </a:r>
            <a:r>
              <a:rPr lang="en-US" altLang="zh-CN" sz="2000" dirty="0">
                <a:latin typeface="Times New Roman"/>
                <a:ea typeface="微软雅黑"/>
              </a:rPr>
              <a:t>Physical Address</a:t>
            </a:r>
            <a:r>
              <a:rPr lang="zh-CN" altLang="en-US" sz="2000" dirty="0">
                <a:latin typeface="Times New Roman"/>
                <a:ea typeface="微软雅黑"/>
              </a:rPr>
              <a:t>）。</a:t>
            </a:r>
          </a:p>
          <a:p>
            <a:pPr>
              <a:lnSpc>
                <a:spcPct val="125000"/>
              </a:lnSpc>
            </a:pPr>
            <a:r>
              <a:rPr lang="en-US" altLang="zh-CN" sz="2000" dirty="0">
                <a:latin typeface="Times New Roman"/>
                <a:ea typeface="微软雅黑"/>
              </a:rPr>
              <a:t>MAC</a:t>
            </a:r>
            <a:r>
              <a:rPr lang="zh-CN" altLang="en-US" sz="2000" dirty="0">
                <a:latin typeface="Times New Roman"/>
                <a:ea typeface="微软雅黑"/>
              </a:rPr>
              <a:t>地址在网络中唯一标识一个网卡，每个网卡都需要并拥有唯一的一个</a:t>
            </a:r>
            <a:r>
              <a:rPr lang="en-US" altLang="zh-CN" sz="2000" dirty="0">
                <a:latin typeface="Times New Roman"/>
                <a:ea typeface="微软雅黑"/>
              </a:rPr>
              <a:t>MAC</a:t>
            </a:r>
            <a:r>
              <a:rPr lang="zh-CN" altLang="en-US" sz="2000" dirty="0">
                <a:latin typeface="Times New Roman"/>
                <a:ea typeface="微软雅黑"/>
              </a:rPr>
              <a:t>地址。</a:t>
            </a:r>
            <a:endParaRPr lang="en-US" altLang="zh-CN" sz="2000" dirty="0">
              <a:latin typeface="Times New Roman"/>
              <a:ea typeface="微软雅黑"/>
            </a:endParaRPr>
          </a:p>
          <a:p>
            <a:pPr>
              <a:lnSpc>
                <a:spcPct val="125000"/>
              </a:lnSpc>
            </a:pPr>
            <a:r>
              <a:rPr lang="zh-CN" altLang="en-US" sz="2000" dirty="0">
                <a:latin typeface="Times New Roman"/>
                <a:ea typeface="微软雅黑"/>
              </a:rPr>
              <a:t>在</a:t>
            </a:r>
            <a:r>
              <a:rPr lang="en-US" altLang="zh-CN" sz="2000" dirty="0">
                <a:latin typeface="Times New Roman"/>
                <a:ea typeface="微软雅黑"/>
              </a:rPr>
              <a:t>OSI</a:t>
            </a:r>
            <a:r>
              <a:rPr lang="zh-CN" altLang="en-US" sz="2000" dirty="0">
                <a:latin typeface="Times New Roman"/>
                <a:ea typeface="微软雅黑"/>
              </a:rPr>
              <a:t>模型中，第三层网络层负责</a:t>
            </a:r>
            <a:r>
              <a:rPr lang="en-US" altLang="zh-CN" sz="2000" dirty="0">
                <a:latin typeface="Times New Roman"/>
                <a:ea typeface="微软雅黑"/>
              </a:rPr>
              <a:t>IP</a:t>
            </a:r>
            <a:r>
              <a:rPr lang="zh-CN" altLang="en-US" sz="2000" dirty="0">
                <a:latin typeface="Times New Roman"/>
                <a:ea typeface="微软雅黑"/>
              </a:rPr>
              <a:t>地址，第二层数据链路层则负责</a:t>
            </a:r>
            <a:r>
              <a:rPr lang="en-US" altLang="zh-CN" sz="2000" dirty="0">
                <a:latin typeface="Times New Roman"/>
                <a:ea typeface="微软雅黑"/>
              </a:rPr>
              <a:t>MAC</a:t>
            </a:r>
            <a:r>
              <a:rPr lang="zh-CN" altLang="en-US" sz="2000" dirty="0">
                <a:latin typeface="Times New Roman"/>
                <a:ea typeface="微软雅黑"/>
              </a:rPr>
              <a:t>位址。</a:t>
            </a:r>
            <a:endParaRPr lang="en-US" altLang="zh-CN" sz="2000" dirty="0">
              <a:latin typeface="Times New Roman"/>
              <a:ea typeface="微软雅黑"/>
            </a:endParaRPr>
          </a:p>
          <a:p>
            <a:pPr>
              <a:lnSpc>
                <a:spcPct val="125000"/>
              </a:lnSpc>
            </a:pPr>
            <a:r>
              <a:rPr lang="zh-CN" altLang="en-US" sz="2000" dirty="0">
                <a:latin typeface="Times New Roman"/>
                <a:ea typeface="微软雅黑"/>
              </a:rPr>
              <a:t> </a:t>
            </a:r>
            <a:r>
              <a:rPr lang="en-US" altLang="zh-CN" sz="2000" dirty="0">
                <a:latin typeface="Times New Roman"/>
                <a:ea typeface="微软雅黑"/>
              </a:rPr>
              <a:t>IP</a:t>
            </a:r>
            <a:r>
              <a:rPr lang="zh-CN" altLang="en-US" sz="2000" dirty="0">
                <a:latin typeface="Times New Roman"/>
                <a:ea typeface="微软雅黑"/>
              </a:rPr>
              <a:t>地址是逻辑地址，是可以改变的；</a:t>
            </a:r>
            <a:r>
              <a:rPr lang="en-US" altLang="zh-CN" sz="2000" dirty="0">
                <a:latin typeface="Times New Roman"/>
                <a:ea typeface="微软雅黑"/>
              </a:rPr>
              <a:t>MAC</a:t>
            </a:r>
            <a:r>
              <a:rPr lang="zh-CN" altLang="en-US" sz="2000" dirty="0">
                <a:latin typeface="Times New Roman"/>
                <a:ea typeface="微软雅黑"/>
              </a:rPr>
              <a:t>地址是物理地址，是固定不变的。</a:t>
            </a:r>
            <a:endParaRPr lang="en-US" altLang="zh-CN" sz="2000" dirty="0">
              <a:latin typeface="Times New Roman"/>
              <a:ea typeface="微软雅黑"/>
            </a:endParaRPr>
          </a:p>
          <a:p>
            <a:pPr marL="0" indent="0">
              <a:buNone/>
            </a:pPr>
            <a:endParaRPr lang="en-US" altLang="zh-CN" sz="2000" dirty="0">
              <a:latin typeface="Times New Roman"/>
              <a:ea typeface="微软雅黑"/>
            </a:endParaRPr>
          </a:p>
          <a:p>
            <a:pPr marL="0" indent="0">
              <a:buNone/>
            </a:pPr>
            <a:endParaRPr lang="zh-CN" altLang="en-US" dirty="0"/>
          </a:p>
        </p:txBody>
      </p:sp>
      <p:pic>
        <p:nvPicPr>
          <p:cNvPr id="5" name="图片 4">
            <a:extLst>
              <a:ext uri="{FF2B5EF4-FFF2-40B4-BE49-F238E27FC236}">
                <a16:creationId xmlns:a16="http://schemas.microsoft.com/office/drawing/2014/main" id="{F4B544E3-062C-B281-C48E-2A2738E535D7}"/>
              </a:ext>
            </a:extLst>
          </p:cNvPr>
          <p:cNvPicPr>
            <a:picLocks noChangeAspect="1"/>
          </p:cNvPicPr>
          <p:nvPr/>
        </p:nvPicPr>
        <p:blipFill>
          <a:blip r:embed="rId2"/>
          <a:stretch>
            <a:fillRect/>
          </a:stretch>
        </p:blipFill>
        <p:spPr>
          <a:xfrm>
            <a:off x="877830" y="3515893"/>
            <a:ext cx="8154630" cy="2453947"/>
          </a:xfrm>
          <a:prstGeom prst="rect">
            <a:avLst/>
          </a:prstGeom>
        </p:spPr>
      </p:pic>
    </p:spTree>
    <p:extLst>
      <p:ext uri="{BB962C8B-B14F-4D97-AF65-F5344CB8AC3E}">
        <p14:creationId xmlns:p14="http://schemas.microsoft.com/office/powerpoint/2010/main" val="3221780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44661" y="2589800"/>
            <a:ext cx="3216910" cy="1724383"/>
          </a:xfrm>
          <a:prstGeom prst="rect">
            <a:avLst/>
          </a:prstGeom>
          <a:solidFill>
            <a:srgbClr val="68174B"/>
          </a:solidFill>
        </p:spPr>
        <p:txBody>
          <a:bodyPr vert="horz" wrap="square" lIns="0" tIns="78740" rIns="0" bIns="0" rtlCol="0">
            <a:spAutoFit/>
          </a:bodyPr>
          <a:lstStyle/>
          <a:p>
            <a:pPr marL="1292225" marR="528955" indent="-756285">
              <a:lnSpc>
                <a:spcPct val="101899"/>
              </a:lnSpc>
              <a:spcBef>
                <a:spcPts val="620"/>
              </a:spcBef>
            </a:pPr>
            <a:endParaRPr lang="en-US" altLang="zh-CN" sz="3200" dirty="0">
              <a:latin typeface="等线 Light"/>
              <a:cs typeface="等线 Light"/>
            </a:endParaRPr>
          </a:p>
          <a:p>
            <a:pPr marL="1292225" marR="528955" indent="-756285">
              <a:lnSpc>
                <a:spcPct val="101899"/>
              </a:lnSpc>
              <a:spcBef>
                <a:spcPts val="620"/>
              </a:spcBef>
            </a:pPr>
            <a:endParaRPr lang="en-US" altLang="zh-CN" sz="3200" dirty="0">
              <a:latin typeface="等线 Light"/>
              <a:cs typeface="等线 Light"/>
            </a:endParaRPr>
          </a:p>
          <a:p>
            <a:pPr marL="1292225" marR="528955" indent="-756285">
              <a:lnSpc>
                <a:spcPct val="101899"/>
              </a:lnSpc>
              <a:spcBef>
                <a:spcPts val="620"/>
              </a:spcBef>
            </a:pPr>
            <a:endParaRPr lang="zh-CN" altLang="en-US" sz="3200" dirty="0">
              <a:latin typeface="等线 Light"/>
              <a:cs typeface="等线 Light"/>
            </a:endParaRPr>
          </a:p>
        </p:txBody>
      </p:sp>
      <p:sp>
        <p:nvSpPr>
          <p:cNvPr id="2" name="object 2"/>
          <p:cNvSpPr txBox="1">
            <a:spLocks noGrp="1"/>
          </p:cNvSpPr>
          <p:nvPr>
            <p:ph type="title"/>
          </p:nvPr>
        </p:nvSpPr>
        <p:spPr>
          <a:xfrm>
            <a:off x="916939" y="611124"/>
            <a:ext cx="2260600" cy="566822"/>
          </a:xfrm>
          <a:prstGeom prst="rect">
            <a:avLst/>
          </a:prstGeom>
        </p:spPr>
        <p:txBody>
          <a:bodyPr vert="horz" wrap="square" lIns="0" tIns="12700" rIns="0" bIns="0" rtlCol="0">
            <a:spAutoFit/>
          </a:bodyPr>
          <a:lstStyle/>
          <a:p>
            <a:pPr marL="12700" algn="l" rtl="0">
              <a:lnSpc>
                <a:spcPct val="100000"/>
              </a:lnSpc>
              <a:spcBef>
                <a:spcPts val="100"/>
              </a:spcBef>
            </a:pPr>
            <a:r>
              <a:rPr sz="3600" b="1" dirty="0">
                <a:solidFill>
                  <a:srgbClr val="68174B"/>
                </a:solidFill>
                <a:latin typeface="Times New Roman"/>
                <a:ea typeface="微软雅黑"/>
                <a:cs typeface="+mn-cs"/>
              </a:rPr>
              <a:t>成绩评定</a:t>
            </a:r>
          </a:p>
        </p:txBody>
      </p:sp>
      <p:sp>
        <p:nvSpPr>
          <p:cNvPr id="9" name="object 9"/>
          <p:cNvSpPr txBox="1"/>
          <p:nvPr/>
        </p:nvSpPr>
        <p:spPr>
          <a:xfrm>
            <a:off x="11142027" y="6450575"/>
            <a:ext cx="156845" cy="184785"/>
          </a:xfrm>
          <a:prstGeom prst="rect">
            <a:avLst/>
          </a:prstGeom>
        </p:spPr>
        <p:txBody>
          <a:bodyPr vert="horz" wrap="square" lIns="0" tIns="0" rIns="0" bIns="0" rtlCol="0">
            <a:spAutoFit/>
          </a:bodyPr>
          <a:lstStyle/>
          <a:p>
            <a:pPr marL="38100">
              <a:lnSpc>
                <a:spcPts val="1310"/>
              </a:lnSpc>
            </a:pPr>
            <a:fld id="{81D60167-4931-47E6-BA6A-407CBD079E47}" type="slidenum">
              <a:rPr sz="1200" b="0" spc="10" dirty="0">
                <a:solidFill>
                  <a:srgbClr val="898989"/>
                </a:solidFill>
                <a:latin typeface="等线 Light"/>
                <a:cs typeface="等线 Light"/>
              </a:rPr>
              <a:t>3</a:t>
            </a:fld>
            <a:endParaRPr sz="1200">
              <a:latin typeface="等线 Light"/>
              <a:cs typeface="等线 Light"/>
            </a:endParaRPr>
          </a:p>
        </p:txBody>
      </p:sp>
      <p:sp>
        <p:nvSpPr>
          <p:cNvPr id="4" name="object 4"/>
          <p:cNvSpPr txBox="1"/>
          <p:nvPr/>
        </p:nvSpPr>
        <p:spPr>
          <a:xfrm>
            <a:off x="844661" y="3872839"/>
            <a:ext cx="3216910" cy="938527"/>
          </a:xfrm>
          <a:prstGeom prst="rect">
            <a:avLst/>
          </a:prstGeom>
          <a:solidFill>
            <a:srgbClr val="D4D9EC"/>
          </a:solidFill>
        </p:spPr>
        <p:txBody>
          <a:bodyPr vert="horz" wrap="square" lIns="0" tIns="103505" rIns="0" bIns="0" rtlCol="0">
            <a:spAutoFit/>
          </a:bodyPr>
          <a:lstStyle/>
          <a:p>
            <a:pPr marL="462280" marR="307340" indent="-285750">
              <a:lnSpc>
                <a:spcPct val="101899"/>
              </a:lnSpc>
              <a:spcBef>
                <a:spcPts val="815"/>
              </a:spcBef>
              <a:buChar char="•"/>
              <a:tabLst>
                <a:tab pos="462915" algn="l"/>
              </a:tabLst>
            </a:pPr>
            <a:r>
              <a:rPr sz="2400" dirty="0">
                <a:latin typeface="Times New Roman"/>
                <a:ea typeface="微软雅黑"/>
              </a:rPr>
              <a:t>出</a:t>
            </a:r>
            <a:r>
              <a:rPr lang="zh-CN" altLang="en-US" sz="2400" dirty="0">
                <a:latin typeface="Times New Roman"/>
                <a:ea typeface="微软雅黑"/>
              </a:rPr>
              <a:t>勤、</a:t>
            </a:r>
            <a:r>
              <a:rPr sz="2400" dirty="0">
                <a:latin typeface="Times New Roman"/>
                <a:ea typeface="微软雅黑"/>
              </a:rPr>
              <a:t>课</a:t>
            </a:r>
            <a:r>
              <a:rPr lang="zh-CN" altLang="en-US" sz="2400" dirty="0">
                <a:latin typeface="Times New Roman"/>
                <a:ea typeface="微软雅黑"/>
              </a:rPr>
              <a:t>堂表现</a:t>
            </a:r>
            <a:endParaRPr lang="en-US" sz="2400" dirty="0">
              <a:latin typeface="Times New Roman"/>
              <a:ea typeface="微软雅黑"/>
            </a:endParaRPr>
          </a:p>
          <a:p>
            <a:pPr marL="176530" marR="307340">
              <a:lnSpc>
                <a:spcPct val="101899"/>
              </a:lnSpc>
              <a:spcBef>
                <a:spcPts val="815"/>
              </a:spcBef>
              <a:tabLst>
                <a:tab pos="462915" algn="l"/>
              </a:tabLst>
            </a:pPr>
            <a:endParaRPr sz="2400" dirty="0">
              <a:latin typeface="Times New Roman"/>
              <a:ea typeface="微软雅黑"/>
            </a:endParaRPr>
          </a:p>
        </p:txBody>
      </p:sp>
      <p:sp>
        <p:nvSpPr>
          <p:cNvPr id="5" name="object 5"/>
          <p:cNvSpPr txBox="1"/>
          <p:nvPr/>
        </p:nvSpPr>
        <p:spPr>
          <a:xfrm>
            <a:off x="4487664" y="2589800"/>
            <a:ext cx="3216910" cy="1283335"/>
          </a:xfrm>
          <a:prstGeom prst="rect">
            <a:avLst/>
          </a:prstGeom>
          <a:solidFill>
            <a:srgbClr val="68174B"/>
          </a:solidFill>
        </p:spPr>
        <p:txBody>
          <a:bodyPr vert="horz" wrap="square" lIns="0" tIns="335280" rIns="0" bIns="0" rtlCol="0">
            <a:spAutoFit/>
          </a:bodyPr>
          <a:lstStyle/>
          <a:p>
            <a:pPr marL="276225">
              <a:lnSpc>
                <a:spcPct val="100000"/>
              </a:lnSpc>
              <a:spcBef>
                <a:spcPts val="2640"/>
              </a:spcBef>
            </a:pPr>
            <a:r>
              <a:rPr sz="3200" b="0" dirty="0">
                <a:solidFill>
                  <a:srgbClr val="FFFFFF"/>
                </a:solidFill>
                <a:latin typeface="等线 Light"/>
                <a:cs typeface="等线 Light"/>
              </a:rPr>
              <a:t>实验成绩</a:t>
            </a:r>
            <a:r>
              <a:rPr sz="3200" b="0" spc="15" dirty="0">
                <a:solidFill>
                  <a:srgbClr val="FFFFFF"/>
                </a:solidFill>
                <a:latin typeface="等线 Light"/>
                <a:cs typeface="等线 Light"/>
              </a:rPr>
              <a:t>：30%</a:t>
            </a:r>
            <a:endParaRPr sz="3200" dirty="0">
              <a:latin typeface="等线 Light"/>
              <a:cs typeface="等线 Light"/>
            </a:endParaRPr>
          </a:p>
        </p:txBody>
      </p:sp>
      <p:sp>
        <p:nvSpPr>
          <p:cNvPr id="6" name="object 6"/>
          <p:cNvSpPr txBox="1"/>
          <p:nvPr/>
        </p:nvSpPr>
        <p:spPr>
          <a:xfrm>
            <a:off x="4487664" y="3872839"/>
            <a:ext cx="3216910" cy="942566"/>
          </a:xfrm>
          <a:prstGeom prst="rect">
            <a:avLst/>
          </a:prstGeom>
          <a:solidFill>
            <a:srgbClr val="CFD5EA">
              <a:alpha val="90199"/>
            </a:srgbClr>
          </a:solidFill>
        </p:spPr>
        <p:txBody>
          <a:bodyPr vert="horz" wrap="square" lIns="0" tIns="113030" rIns="0" bIns="0" rtlCol="0">
            <a:spAutoFit/>
          </a:bodyPr>
          <a:lstStyle/>
          <a:p>
            <a:pPr marL="462280" indent="-286385">
              <a:lnSpc>
                <a:spcPct val="100000"/>
              </a:lnSpc>
              <a:spcBef>
                <a:spcPts val="890"/>
              </a:spcBef>
              <a:buChar char="•"/>
              <a:tabLst>
                <a:tab pos="462915" algn="l"/>
              </a:tabLst>
            </a:pPr>
            <a:r>
              <a:rPr lang="zh-CN" altLang="en-US" sz="2400" dirty="0">
                <a:latin typeface="Times New Roman"/>
                <a:ea typeface="微软雅黑"/>
              </a:rPr>
              <a:t>实验结果</a:t>
            </a:r>
            <a:endParaRPr sz="2400" dirty="0">
              <a:latin typeface="Times New Roman"/>
              <a:ea typeface="微软雅黑"/>
            </a:endParaRPr>
          </a:p>
          <a:p>
            <a:pPr marL="462280" indent="-286385">
              <a:lnSpc>
                <a:spcPct val="100000"/>
              </a:lnSpc>
              <a:spcBef>
                <a:spcPts val="670"/>
              </a:spcBef>
              <a:buChar char="•"/>
              <a:tabLst>
                <a:tab pos="462915" algn="l"/>
              </a:tabLst>
            </a:pPr>
            <a:r>
              <a:rPr lang="zh-CN" altLang="en-US" sz="2400" dirty="0">
                <a:latin typeface="Times New Roman"/>
                <a:ea typeface="微软雅黑"/>
              </a:rPr>
              <a:t>实验报告</a:t>
            </a:r>
            <a:r>
              <a:rPr lang="en-US" sz="2400" dirty="0">
                <a:latin typeface="Times New Roman"/>
                <a:ea typeface="微软雅黑"/>
              </a:rPr>
              <a:t> (4</a:t>
            </a:r>
            <a:r>
              <a:rPr lang="zh-CN" altLang="en-US" sz="2400" dirty="0">
                <a:latin typeface="Times New Roman"/>
                <a:ea typeface="微软雅黑"/>
              </a:rPr>
              <a:t>个</a:t>
            </a:r>
            <a:r>
              <a:rPr lang="en-US" sz="2400" dirty="0">
                <a:latin typeface="Times New Roman"/>
                <a:ea typeface="微软雅黑"/>
              </a:rPr>
              <a:t>)</a:t>
            </a:r>
            <a:endParaRPr sz="2400" dirty="0">
              <a:latin typeface="Times New Roman"/>
              <a:ea typeface="微软雅黑"/>
            </a:endParaRPr>
          </a:p>
        </p:txBody>
      </p:sp>
      <p:sp>
        <p:nvSpPr>
          <p:cNvPr id="7" name="object 7"/>
          <p:cNvSpPr txBox="1"/>
          <p:nvPr/>
        </p:nvSpPr>
        <p:spPr>
          <a:xfrm>
            <a:off x="8140192" y="2589800"/>
            <a:ext cx="3216910" cy="1283335"/>
          </a:xfrm>
          <a:prstGeom prst="rect">
            <a:avLst/>
          </a:prstGeom>
          <a:solidFill>
            <a:srgbClr val="68174B"/>
          </a:solidFill>
        </p:spPr>
        <p:txBody>
          <a:bodyPr vert="horz" wrap="square" lIns="0" tIns="335280" rIns="0" bIns="0" rtlCol="0">
            <a:spAutoFit/>
          </a:bodyPr>
          <a:lstStyle/>
          <a:p>
            <a:pPr marL="276225">
              <a:lnSpc>
                <a:spcPct val="100000"/>
              </a:lnSpc>
              <a:spcBef>
                <a:spcPts val="2640"/>
              </a:spcBef>
            </a:pPr>
            <a:r>
              <a:rPr sz="3200" b="0" dirty="0">
                <a:solidFill>
                  <a:srgbClr val="FFFFFF"/>
                </a:solidFill>
                <a:latin typeface="等线 Light"/>
                <a:cs typeface="等线 Light"/>
              </a:rPr>
              <a:t>期末考试</a:t>
            </a:r>
            <a:r>
              <a:rPr sz="3200" b="0" spc="15" dirty="0">
                <a:solidFill>
                  <a:srgbClr val="FFFFFF"/>
                </a:solidFill>
                <a:latin typeface="等线 Light"/>
                <a:cs typeface="等线 Light"/>
              </a:rPr>
              <a:t>：60%</a:t>
            </a:r>
            <a:endParaRPr sz="3200" dirty="0">
              <a:latin typeface="等线 Light"/>
              <a:cs typeface="等线 Light"/>
            </a:endParaRPr>
          </a:p>
        </p:txBody>
      </p:sp>
      <p:sp>
        <p:nvSpPr>
          <p:cNvPr id="8" name="object 8"/>
          <p:cNvSpPr txBox="1"/>
          <p:nvPr/>
        </p:nvSpPr>
        <p:spPr>
          <a:xfrm>
            <a:off x="8140192" y="3872839"/>
            <a:ext cx="3216910" cy="968214"/>
          </a:xfrm>
          <a:prstGeom prst="rect">
            <a:avLst/>
          </a:prstGeom>
          <a:solidFill>
            <a:srgbClr val="CFD5EA">
              <a:alpha val="90199"/>
            </a:srgbClr>
          </a:solidFill>
        </p:spPr>
        <p:txBody>
          <a:bodyPr vert="horz" wrap="square" lIns="0" tIns="113030" rIns="0" bIns="0" rtlCol="0">
            <a:spAutoFit/>
          </a:bodyPr>
          <a:lstStyle/>
          <a:p>
            <a:pPr marL="518795" lvl="3" indent="-342900">
              <a:spcBef>
                <a:spcPts val="890"/>
              </a:spcBef>
              <a:buFont typeface="Arial" panose="020B0604020202020204" pitchFamily="34" charset="0"/>
              <a:buChar char="•"/>
              <a:tabLst>
                <a:tab pos="462915" algn="l"/>
              </a:tabLst>
            </a:pPr>
            <a:r>
              <a:rPr lang="zh-CN" altLang="en-US" sz="2400" dirty="0">
                <a:latin typeface="Times New Roman"/>
                <a:ea typeface="微软雅黑"/>
              </a:rPr>
              <a:t>闭卷考试</a:t>
            </a:r>
            <a:endParaRPr lang="en-US" altLang="zh-CN" sz="2400" dirty="0">
              <a:latin typeface="Times New Roman"/>
              <a:ea typeface="微软雅黑"/>
            </a:endParaRPr>
          </a:p>
          <a:p>
            <a:pPr marL="175895" lvl="3">
              <a:spcBef>
                <a:spcPts val="890"/>
              </a:spcBef>
              <a:tabLst>
                <a:tab pos="462915" algn="l"/>
              </a:tabLst>
            </a:pPr>
            <a:endParaRPr sz="2400" dirty="0">
              <a:latin typeface="Times New Roman"/>
              <a:ea typeface="微软雅黑"/>
            </a:endParaRPr>
          </a:p>
        </p:txBody>
      </p:sp>
      <p:sp>
        <p:nvSpPr>
          <p:cNvPr id="11" name="文本框 10">
            <a:extLst>
              <a:ext uri="{FF2B5EF4-FFF2-40B4-BE49-F238E27FC236}">
                <a16:creationId xmlns:a16="http://schemas.microsoft.com/office/drawing/2014/main" id="{95334EA6-CD26-BB47-499D-451F2EA6FC7B}"/>
              </a:ext>
            </a:extLst>
          </p:cNvPr>
          <p:cNvSpPr txBox="1"/>
          <p:nvPr/>
        </p:nvSpPr>
        <p:spPr>
          <a:xfrm>
            <a:off x="1000124" y="2863273"/>
            <a:ext cx="3590925" cy="584775"/>
          </a:xfrm>
          <a:prstGeom prst="rect">
            <a:avLst/>
          </a:prstGeom>
          <a:noFill/>
        </p:spPr>
        <p:txBody>
          <a:bodyPr wrap="square" rtlCol="0">
            <a:spAutoFit/>
          </a:bodyPr>
          <a:lstStyle/>
          <a:p>
            <a:r>
              <a:rPr lang="zh-CN" altLang="en-US" sz="3200" dirty="0">
                <a:solidFill>
                  <a:srgbClr val="FFFFFF"/>
                </a:solidFill>
                <a:latin typeface="等线 Light"/>
              </a:rPr>
              <a:t>平时成绩：</a:t>
            </a:r>
            <a:r>
              <a:rPr lang="en-US" altLang="zh-CN" sz="3200" dirty="0">
                <a:solidFill>
                  <a:srgbClr val="FFFFFF"/>
                </a:solidFill>
                <a:latin typeface="等线 Light"/>
              </a:rPr>
              <a:t>10%</a:t>
            </a:r>
            <a:endParaRPr lang="zh-CN" altLang="en-US" sz="3200" dirty="0">
              <a:solidFill>
                <a:srgbClr val="FFFFFF"/>
              </a:solidFill>
              <a:latin typeface="等线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4CA0D62-3C7B-E6F8-BE53-6AF39FAD151A}"/>
              </a:ext>
            </a:extLst>
          </p:cNvPr>
          <p:cNvSpPr txBox="1"/>
          <p:nvPr/>
        </p:nvSpPr>
        <p:spPr>
          <a:xfrm>
            <a:off x="617366" y="3726378"/>
            <a:ext cx="2498583" cy="646331"/>
          </a:xfrm>
          <a:prstGeom prst="rect">
            <a:avLst/>
          </a:prstGeom>
          <a:noFill/>
        </p:spPr>
        <p:txBody>
          <a:bodyPr wrap="square">
            <a:spAutoFit/>
          </a:bodyPr>
          <a:lstStyle/>
          <a:p>
            <a:pPr algn="r"/>
            <a:r>
              <a:rPr lang="zh-CN" altLang="en-US" b="0" i="0" dirty="0">
                <a:solidFill>
                  <a:srgbClr val="4D4D4D"/>
                </a:solidFill>
                <a:effectLst/>
                <a:latin typeface="-apple-system"/>
              </a:rPr>
              <a:t>这个</a:t>
            </a:r>
            <a:r>
              <a:rPr lang="en-US" altLang="zh-CN" b="0" i="0" dirty="0">
                <a:solidFill>
                  <a:srgbClr val="4D4D4D"/>
                </a:solidFill>
                <a:effectLst/>
                <a:latin typeface="-apple-system"/>
              </a:rPr>
              <a:t>0x8000</a:t>
            </a:r>
            <a:r>
              <a:rPr lang="zh-CN" altLang="en-US" b="0" i="0" dirty="0">
                <a:solidFill>
                  <a:srgbClr val="4D4D4D"/>
                </a:solidFill>
                <a:effectLst/>
                <a:latin typeface="-apple-system"/>
              </a:rPr>
              <a:t>表示的就是上层协议类型为</a:t>
            </a:r>
            <a:r>
              <a:rPr lang="en-US" altLang="zh-CN" b="0" i="0" dirty="0">
                <a:solidFill>
                  <a:srgbClr val="4D4D4D"/>
                </a:solidFill>
                <a:effectLst/>
                <a:latin typeface="-apple-system"/>
              </a:rPr>
              <a:t>ipv4</a:t>
            </a:r>
            <a:endParaRPr lang="zh-CN" altLang="en-US" dirty="0"/>
          </a:p>
        </p:txBody>
      </p:sp>
      <p:sp>
        <p:nvSpPr>
          <p:cNvPr id="2" name="标题 1">
            <a:extLst>
              <a:ext uri="{FF2B5EF4-FFF2-40B4-BE49-F238E27FC236}">
                <a16:creationId xmlns:a16="http://schemas.microsoft.com/office/drawing/2014/main" id="{21C5B0E7-82E5-6B8A-AA48-B3EB99E4A8B7}"/>
              </a:ext>
            </a:extLst>
          </p:cNvPr>
          <p:cNvSpPr>
            <a:spLocks noGrp="1"/>
          </p:cNvSpPr>
          <p:nvPr>
            <p:ph type="title"/>
          </p:nvPr>
        </p:nvSpPr>
        <p:spPr>
          <a:xfrm>
            <a:off x="99317" y="0"/>
            <a:ext cx="10029825" cy="668116"/>
          </a:xfrm>
        </p:spPr>
        <p:txBody>
          <a:bodyPr/>
          <a:lstStyle/>
          <a:p>
            <a:r>
              <a:rPr lang="zh-CN" altLang="en-US" sz="2800" b="1" dirty="0">
                <a:solidFill>
                  <a:srgbClr val="68174B"/>
                </a:solidFill>
                <a:latin typeface="Times New Roman"/>
                <a:ea typeface="微软雅黑"/>
                <a:cs typeface="+mn-cs"/>
              </a:rPr>
              <a:t>以太网帧的数据报格式：</a:t>
            </a:r>
          </a:p>
        </p:txBody>
      </p:sp>
      <p:pic>
        <p:nvPicPr>
          <p:cNvPr id="1028" name="Picture 4">
            <a:extLst>
              <a:ext uri="{FF2B5EF4-FFF2-40B4-BE49-F238E27FC236}">
                <a16:creationId xmlns:a16="http://schemas.microsoft.com/office/drawing/2014/main" id="{0ACD032D-3688-DB03-1A92-D907803AB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949" y="3420075"/>
            <a:ext cx="9164777" cy="343792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F83DF8BE-2FF1-8331-6DB3-76554744AC04}"/>
              </a:ext>
            </a:extLst>
          </p:cNvPr>
          <p:cNvPicPr>
            <a:picLocks noChangeAspect="1"/>
          </p:cNvPicPr>
          <p:nvPr/>
        </p:nvPicPr>
        <p:blipFill>
          <a:blip r:embed="rId3"/>
          <a:stretch>
            <a:fillRect/>
          </a:stretch>
        </p:blipFill>
        <p:spPr>
          <a:xfrm>
            <a:off x="1164841" y="532440"/>
            <a:ext cx="8765481" cy="1195293"/>
          </a:xfrm>
          <a:prstGeom prst="rect">
            <a:avLst/>
          </a:prstGeom>
        </p:spPr>
      </p:pic>
      <p:graphicFrame>
        <p:nvGraphicFramePr>
          <p:cNvPr id="8" name="表格 7">
            <a:extLst>
              <a:ext uri="{FF2B5EF4-FFF2-40B4-BE49-F238E27FC236}">
                <a16:creationId xmlns:a16="http://schemas.microsoft.com/office/drawing/2014/main" id="{801762FC-DBED-D360-F182-3CC6C8C1B917}"/>
              </a:ext>
            </a:extLst>
          </p:cNvPr>
          <p:cNvGraphicFramePr>
            <a:graphicFrameLocks noGrp="1"/>
          </p:cNvGraphicFramePr>
          <p:nvPr>
            <p:extLst>
              <p:ext uri="{D42A27DB-BD31-4B8C-83A1-F6EECF244321}">
                <p14:modId xmlns:p14="http://schemas.microsoft.com/office/powerpoint/2010/main" val="3135830012"/>
              </p:ext>
            </p:extLst>
          </p:nvPr>
        </p:nvGraphicFramePr>
        <p:xfrm>
          <a:off x="872983" y="1834584"/>
          <a:ext cx="10530808" cy="1483360"/>
        </p:xfrm>
        <a:graphic>
          <a:graphicData uri="http://schemas.openxmlformats.org/drawingml/2006/table">
            <a:tbl>
              <a:tblPr firstRow="1" bandRow="1">
                <a:tableStyleId>{F5AB1C69-6EDB-4FF4-983F-18BD219EF322}</a:tableStyleId>
              </a:tblPr>
              <a:tblGrid>
                <a:gridCol w="1280115">
                  <a:extLst>
                    <a:ext uri="{9D8B030D-6E8A-4147-A177-3AD203B41FA5}">
                      <a16:colId xmlns:a16="http://schemas.microsoft.com/office/drawing/2014/main" val="3556511626"/>
                    </a:ext>
                  </a:extLst>
                </a:gridCol>
                <a:gridCol w="9250693">
                  <a:extLst>
                    <a:ext uri="{9D8B030D-6E8A-4147-A177-3AD203B41FA5}">
                      <a16:colId xmlns:a16="http://schemas.microsoft.com/office/drawing/2014/main" val="2938641343"/>
                    </a:ext>
                  </a:extLst>
                </a:gridCol>
              </a:tblGrid>
              <a:tr h="370840">
                <a:tc>
                  <a:txBody>
                    <a:bodyPr/>
                    <a:lstStyle/>
                    <a:p>
                      <a:r>
                        <a:rPr lang="zh-CN" altLang="en-US" sz="1600" dirty="0"/>
                        <a:t>字段</a:t>
                      </a:r>
                    </a:p>
                  </a:txBody>
                  <a:tcPr/>
                </a:tc>
                <a:tc>
                  <a:txBody>
                    <a:bodyPr/>
                    <a:lstStyle/>
                    <a:p>
                      <a:r>
                        <a:rPr lang="zh-CN" altLang="en-US" sz="1600" dirty="0"/>
                        <a:t>解释</a:t>
                      </a:r>
                    </a:p>
                  </a:txBody>
                  <a:tcPr/>
                </a:tc>
                <a:extLst>
                  <a:ext uri="{0D108BD9-81ED-4DB2-BD59-A6C34878D82A}">
                    <a16:rowId xmlns:a16="http://schemas.microsoft.com/office/drawing/2014/main" val="3776900325"/>
                  </a:ext>
                </a:extLst>
              </a:tr>
              <a:tr h="370840">
                <a:tc>
                  <a:txBody>
                    <a:bodyPr/>
                    <a:lstStyle/>
                    <a:p>
                      <a:r>
                        <a:rPr lang="zh-CN" altLang="en-US" sz="1600" dirty="0"/>
                        <a:t>目的地址</a:t>
                      </a:r>
                    </a:p>
                  </a:txBody>
                  <a:tcPr/>
                </a:tc>
                <a:tc>
                  <a:txBody>
                    <a:bodyPr/>
                    <a:lstStyle/>
                    <a:p>
                      <a:r>
                        <a:rPr lang="zh-CN" altLang="en-US" sz="1600" dirty="0"/>
                        <a:t>占据</a:t>
                      </a:r>
                      <a:r>
                        <a:rPr lang="en-US" altLang="zh-CN" sz="1600" dirty="0"/>
                        <a:t>6</a:t>
                      </a:r>
                      <a:r>
                        <a:rPr lang="zh-CN" altLang="en-US" sz="1600" dirty="0"/>
                        <a:t>个字节，标识目标设备的</a:t>
                      </a:r>
                      <a:r>
                        <a:rPr lang="en-US" altLang="zh-CN" sz="1600" dirty="0"/>
                        <a:t>mac</a:t>
                      </a:r>
                      <a:r>
                        <a:rPr lang="zh-CN" altLang="en-US" sz="1600" dirty="0"/>
                        <a:t>地址</a:t>
                      </a:r>
                    </a:p>
                  </a:txBody>
                  <a:tcPr/>
                </a:tc>
                <a:extLst>
                  <a:ext uri="{0D108BD9-81ED-4DB2-BD59-A6C34878D82A}">
                    <a16:rowId xmlns:a16="http://schemas.microsoft.com/office/drawing/2014/main" val="3471572248"/>
                  </a:ext>
                </a:extLst>
              </a:tr>
              <a:tr h="370840">
                <a:tc>
                  <a:txBody>
                    <a:bodyPr/>
                    <a:lstStyle/>
                    <a:p>
                      <a:r>
                        <a:rPr lang="zh-CN" altLang="en-US" sz="1600" dirty="0"/>
                        <a:t>源地址</a:t>
                      </a:r>
                    </a:p>
                  </a:txBody>
                  <a:tcPr/>
                </a:tc>
                <a:tc>
                  <a:txBody>
                    <a:bodyPr/>
                    <a:lstStyle/>
                    <a:p>
                      <a:r>
                        <a:rPr lang="zh-CN" altLang="en-US" sz="1600" dirty="0"/>
                        <a:t>占据</a:t>
                      </a:r>
                      <a:r>
                        <a:rPr lang="en-US" altLang="zh-CN" sz="1600" dirty="0"/>
                        <a:t>6</a:t>
                      </a:r>
                      <a:r>
                        <a:rPr lang="zh-CN" altLang="en-US" sz="1600" dirty="0"/>
                        <a:t>个字节，标识源设备的</a:t>
                      </a:r>
                      <a:r>
                        <a:rPr lang="en-US" altLang="zh-CN" sz="1600" dirty="0"/>
                        <a:t>mac</a:t>
                      </a:r>
                      <a:r>
                        <a:rPr lang="zh-CN" altLang="en-US" sz="1600" dirty="0"/>
                        <a:t>地址</a:t>
                      </a:r>
                    </a:p>
                  </a:txBody>
                  <a:tcPr/>
                </a:tc>
                <a:extLst>
                  <a:ext uri="{0D108BD9-81ED-4DB2-BD59-A6C34878D82A}">
                    <a16:rowId xmlns:a16="http://schemas.microsoft.com/office/drawing/2014/main" val="1746778473"/>
                  </a:ext>
                </a:extLst>
              </a:tr>
              <a:tr h="370840">
                <a:tc>
                  <a:txBody>
                    <a:bodyPr/>
                    <a:lstStyle/>
                    <a:p>
                      <a:r>
                        <a:rPr lang="zh-CN" altLang="en-US" sz="1600" dirty="0"/>
                        <a:t>类型</a:t>
                      </a:r>
                    </a:p>
                  </a:txBody>
                  <a:tcPr/>
                </a:tc>
                <a:tc>
                  <a:txBody>
                    <a:bodyPr/>
                    <a:lstStyle/>
                    <a:p>
                      <a:r>
                        <a:rPr lang="zh-CN" altLang="en-US" sz="1600" dirty="0"/>
                        <a:t>占据</a:t>
                      </a:r>
                      <a:r>
                        <a:rPr lang="en-US" altLang="zh-CN" sz="1600" dirty="0"/>
                        <a:t>2</a:t>
                      </a:r>
                      <a:r>
                        <a:rPr lang="zh-CN" altLang="en-US" sz="1600" dirty="0"/>
                        <a:t>个字节，标识上层协议的类型，常见的：</a:t>
                      </a:r>
                      <a:r>
                        <a:rPr lang="en-US" altLang="zh-CN" sz="1600" dirty="0"/>
                        <a:t>0x8000</a:t>
                      </a:r>
                      <a:r>
                        <a:rPr lang="zh-CN" altLang="en-US" sz="1600" dirty="0"/>
                        <a:t>标识</a:t>
                      </a:r>
                      <a:r>
                        <a:rPr lang="en-US" altLang="zh-CN" sz="1600" dirty="0"/>
                        <a:t>IPV4</a:t>
                      </a:r>
                      <a:r>
                        <a:rPr lang="zh-CN" altLang="en-US" sz="1600" dirty="0"/>
                        <a:t>，</a:t>
                      </a:r>
                      <a:r>
                        <a:rPr lang="en-US" altLang="zh-CN" sz="1600" dirty="0"/>
                        <a:t>0x0806</a:t>
                      </a:r>
                      <a:r>
                        <a:rPr lang="zh-CN" altLang="en-US" sz="1600" dirty="0"/>
                        <a:t>标识</a:t>
                      </a:r>
                      <a:r>
                        <a:rPr lang="en-US" altLang="zh-CN" sz="1600" dirty="0"/>
                        <a:t>ARP</a:t>
                      </a:r>
                      <a:r>
                        <a:rPr lang="zh-CN" altLang="en-US" sz="1600" dirty="0"/>
                        <a:t>，</a:t>
                      </a:r>
                      <a:r>
                        <a:rPr lang="en-US" altLang="zh-CN" sz="1600" dirty="0"/>
                        <a:t>0x0835</a:t>
                      </a:r>
                      <a:r>
                        <a:rPr lang="zh-CN" altLang="en-US" sz="1600" dirty="0"/>
                        <a:t>标识</a:t>
                      </a:r>
                      <a:r>
                        <a:rPr lang="en-US" altLang="zh-CN" sz="1600" dirty="0"/>
                        <a:t>RARP</a:t>
                      </a:r>
                      <a:endParaRPr lang="zh-CN" altLang="en-US" sz="1600" dirty="0"/>
                    </a:p>
                  </a:txBody>
                  <a:tcPr/>
                </a:tc>
                <a:extLst>
                  <a:ext uri="{0D108BD9-81ED-4DB2-BD59-A6C34878D82A}">
                    <a16:rowId xmlns:a16="http://schemas.microsoft.com/office/drawing/2014/main" val="175901280"/>
                  </a:ext>
                </a:extLst>
              </a:tr>
            </a:tbl>
          </a:graphicData>
        </a:graphic>
      </p:graphicFrame>
    </p:spTree>
    <p:extLst>
      <p:ext uri="{BB962C8B-B14F-4D97-AF65-F5344CB8AC3E}">
        <p14:creationId xmlns:p14="http://schemas.microsoft.com/office/powerpoint/2010/main" val="3033521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5B0E7-82E5-6B8A-AA48-B3EB99E4A8B7}"/>
              </a:ext>
            </a:extLst>
          </p:cNvPr>
          <p:cNvSpPr>
            <a:spLocks noGrp="1"/>
          </p:cNvSpPr>
          <p:nvPr>
            <p:ph type="title"/>
          </p:nvPr>
        </p:nvSpPr>
        <p:spPr>
          <a:xfrm>
            <a:off x="99317" y="0"/>
            <a:ext cx="10029825" cy="668116"/>
          </a:xfrm>
        </p:spPr>
        <p:txBody>
          <a:bodyPr/>
          <a:lstStyle/>
          <a:p>
            <a:r>
              <a:rPr lang="zh-CN" altLang="en-US" sz="2800" b="1" dirty="0">
                <a:solidFill>
                  <a:srgbClr val="68174B"/>
                </a:solidFill>
                <a:latin typeface="Times New Roman"/>
                <a:ea typeface="微软雅黑"/>
                <a:cs typeface="+mn-cs"/>
              </a:rPr>
              <a:t>以太网帧的数据报格式：</a:t>
            </a:r>
          </a:p>
        </p:txBody>
      </p:sp>
      <p:pic>
        <p:nvPicPr>
          <p:cNvPr id="6" name="图片 5">
            <a:extLst>
              <a:ext uri="{FF2B5EF4-FFF2-40B4-BE49-F238E27FC236}">
                <a16:creationId xmlns:a16="http://schemas.microsoft.com/office/drawing/2014/main" id="{F83DF8BE-2FF1-8331-6DB3-76554744AC04}"/>
              </a:ext>
            </a:extLst>
          </p:cNvPr>
          <p:cNvPicPr>
            <a:picLocks noChangeAspect="1"/>
          </p:cNvPicPr>
          <p:nvPr/>
        </p:nvPicPr>
        <p:blipFill>
          <a:blip r:embed="rId2"/>
          <a:stretch>
            <a:fillRect/>
          </a:stretch>
        </p:blipFill>
        <p:spPr>
          <a:xfrm>
            <a:off x="1164841" y="532440"/>
            <a:ext cx="8765481" cy="1195293"/>
          </a:xfrm>
          <a:prstGeom prst="rect">
            <a:avLst/>
          </a:prstGeom>
        </p:spPr>
      </p:pic>
      <p:sp>
        <p:nvSpPr>
          <p:cNvPr id="3" name="文本框 2">
            <a:extLst>
              <a:ext uri="{FF2B5EF4-FFF2-40B4-BE49-F238E27FC236}">
                <a16:creationId xmlns:a16="http://schemas.microsoft.com/office/drawing/2014/main" id="{2C017F7F-8266-E6F6-7991-B5CDF1032741}"/>
              </a:ext>
            </a:extLst>
          </p:cNvPr>
          <p:cNvSpPr txBox="1"/>
          <p:nvPr/>
        </p:nvSpPr>
        <p:spPr>
          <a:xfrm>
            <a:off x="302859" y="1790628"/>
            <a:ext cx="7041462" cy="461665"/>
          </a:xfrm>
          <a:prstGeom prst="rect">
            <a:avLst/>
          </a:prstGeom>
          <a:noFill/>
        </p:spPr>
        <p:txBody>
          <a:bodyPr wrap="square" rtlCol="0">
            <a:spAutoFit/>
          </a:bodyPr>
          <a:lstStyle/>
          <a:p>
            <a:r>
              <a:rPr lang="en-US" altLang="zh-CN" sz="2400" b="1" dirty="0">
                <a:solidFill>
                  <a:srgbClr val="68174B"/>
                </a:solidFill>
              </a:rPr>
              <a:t>Wireshark</a:t>
            </a:r>
            <a:r>
              <a:rPr lang="zh-CN" altLang="en-US" sz="2400" b="1" dirty="0">
                <a:solidFill>
                  <a:srgbClr val="68174B"/>
                </a:solidFill>
              </a:rPr>
              <a:t>不显示前导字符和帧校验部分的原因？</a:t>
            </a:r>
          </a:p>
        </p:txBody>
      </p:sp>
      <p:pic>
        <p:nvPicPr>
          <p:cNvPr id="5" name="图片 4">
            <a:extLst>
              <a:ext uri="{FF2B5EF4-FFF2-40B4-BE49-F238E27FC236}">
                <a16:creationId xmlns:a16="http://schemas.microsoft.com/office/drawing/2014/main" id="{9DD6D20E-AC36-9921-77E6-F9A85A4436C4}"/>
              </a:ext>
            </a:extLst>
          </p:cNvPr>
          <p:cNvPicPr>
            <a:picLocks noChangeAspect="1"/>
          </p:cNvPicPr>
          <p:nvPr/>
        </p:nvPicPr>
        <p:blipFill>
          <a:blip r:embed="rId3"/>
          <a:stretch>
            <a:fillRect/>
          </a:stretch>
        </p:blipFill>
        <p:spPr>
          <a:xfrm>
            <a:off x="921684" y="1200556"/>
            <a:ext cx="9960993" cy="4787496"/>
          </a:xfrm>
          <a:prstGeom prst="rect">
            <a:avLst/>
          </a:prstGeom>
        </p:spPr>
      </p:pic>
    </p:spTree>
    <p:extLst>
      <p:ext uri="{BB962C8B-B14F-4D97-AF65-F5344CB8AC3E}">
        <p14:creationId xmlns:p14="http://schemas.microsoft.com/office/powerpoint/2010/main" val="870904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5B0E7-82E5-6B8A-AA48-B3EB99E4A8B7}"/>
              </a:ext>
            </a:extLst>
          </p:cNvPr>
          <p:cNvSpPr>
            <a:spLocks noGrp="1"/>
          </p:cNvSpPr>
          <p:nvPr>
            <p:ph type="title"/>
          </p:nvPr>
        </p:nvSpPr>
        <p:spPr>
          <a:xfrm>
            <a:off x="99317" y="0"/>
            <a:ext cx="10029825" cy="668116"/>
          </a:xfrm>
        </p:spPr>
        <p:txBody>
          <a:bodyPr/>
          <a:lstStyle/>
          <a:p>
            <a:r>
              <a:rPr lang="zh-CN" altLang="en-US" sz="2800" b="1" dirty="0">
                <a:solidFill>
                  <a:srgbClr val="68174B"/>
                </a:solidFill>
                <a:latin typeface="Times New Roman"/>
                <a:ea typeface="微软雅黑"/>
                <a:cs typeface="+mn-cs"/>
              </a:rPr>
              <a:t>以太网帧的数据报格式：</a:t>
            </a:r>
          </a:p>
        </p:txBody>
      </p:sp>
      <p:pic>
        <p:nvPicPr>
          <p:cNvPr id="6" name="图片 5">
            <a:extLst>
              <a:ext uri="{FF2B5EF4-FFF2-40B4-BE49-F238E27FC236}">
                <a16:creationId xmlns:a16="http://schemas.microsoft.com/office/drawing/2014/main" id="{F83DF8BE-2FF1-8331-6DB3-76554744AC04}"/>
              </a:ext>
            </a:extLst>
          </p:cNvPr>
          <p:cNvPicPr>
            <a:picLocks noChangeAspect="1"/>
          </p:cNvPicPr>
          <p:nvPr/>
        </p:nvPicPr>
        <p:blipFill>
          <a:blip r:embed="rId2"/>
          <a:stretch>
            <a:fillRect/>
          </a:stretch>
        </p:blipFill>
        <p:spPr>
          <a:xfrm>
            <a:off x="1164841" y="532440"/>
            <a:ext cx="8765481" cy="1195293"/>
          </a:xfrm>
          <a:prstGeom prst="rect">
            <a:avLst/>
          </a:prstGeom>
        </p:spPr>
      </p:pic>
      <p:sp>
        <p:nvSpPr>
          <p:cNvPr id="3" name="文本框 2">
            <a:extLst>
              <a:ext uri="{FF2B5EF4-FFF2-40B4-BE49-F238E27FC236}">
                <a16:creationId xmlns:a16="http://schemas.microsoft.com/office/drawing/2014/main" id="{2C017F7F-8266-E6F6-7991-B5CDF1032741}"/>
              </a:ext>
            </a:extLst>
          </p:cNvPr>
          <p:cNvSpPr txBox="1"/>
          <p:nvPr/>
        </p:nvSpPr>
        <p:spPr>
          <a:xfrm>
            <a:off x="302859" y="1790628"/>
            <a:ext cx="7041462" cy="461665"/>
          </a:xfrm>
          <a:prstGeom prst="rect">
            <a:avLst/>
          </a:prstGeom>
          <a:noFill/>
        </p:spPr>
        <p:txBody>
          <a:bodyPr wrap="square" rtlCol="0">
            <a:spAutoFit/>
          </a:bodyPr>
          <a:lstStyle/>
          <a:p>
            <a:r>
              <a:rPr lang="en-US" altLang="zh-CN" sz="2400" b="1" dirty="0">
                <a:solidFill>
                  <a:srgbClr val="68174B"/>
                </a:solidFill>
              </a:rPr>
              <a:t>Wireshark</a:t>
            </a:r>
            <a:r>
              <a:rPr lang="zh-CN" altLang="en-US" sz="2400" b="1" dirty="0">
                <a:solidFill>
                  <a:srgbClr val="68174B"/>
                </a:solidFill>
              </a:rPr>
              <a:t>不显示前导字符和帧校验部分的原因？</a:t>
            </a:r>
          </a:p>
        </p:txBody>
      </p:sp>
      <p:sp>
        <p:nvSpPr>
          <p:cNvPr id="8" name="文本框 7">
            <a:extLst>
              <a:ext uri="{FF2B5EF4-FFF2-40B4-BE49-F238E27FC236}">
                <a16:creationId xmlns:a16="http://schemas.microsoft.com/office/drawing/2014/main" id="{9AC16A7F-C9A0-4D18-C6E2-0ED5B83716A9}"/>
              </a:ext>
            </a:extLst>
          </p:cNvPr>
          <p:cNvSpPr txBox="1"/>
          <p:nvPr/>
        </p:nvSpPr>
        <p:spPr>
          <a:xfrm>
            <a:off x="1164841" y="2445196"/>
            <a:ext cx="8695536" cy="2353786"/>
          </a:xfrm>
          <a:prstGeom prst="rect">
            <a:avLst/>
          </a:prstGeom>
          <a:noFill/>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在物理层上网卡要先去掉前导同步码和帧开始定界符，然后对帧进行CRC检验，如果帧校验和错误，就丢弃此帧。如果校验和正确，就判断帧的目的硬件地址是否符合自己的接收条件，如果符合，就将帧交给设备驱动程序做进一步处理，这时抓包软件才能抓到数据。因此，抓包软件抓到的是去掉前导同步码、帧开始定界符、FCS之外的数据。</a:t>
            </a:r>
          </a:p>
        </p:txBody>
      </p:sp>
    </p:spTree>
    <p:extLst>
      <p:ext uri="{BB962C8B-B14F-4D97-AF65-F5344CB8AC3E}">
        <p14:creationId xmlns:p14="http://schemas.microsoft.com/office/powerpoint/2010/main" val="3227799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a:extLst>
              <a:ext uri="{FF2B5EF4-FFF2-40B4-BE49-F238E27FC236}">
                <a16:creationId xmlns:a16="http://schemas.microsoft.com/office/drawing/2014/main" id="{60DEB1DA-0380-5072-F6F3-3FDC14FE9307}"/>
              </a:ext>
            </a:extLst>
          </p:cNvPr>
          <p:cNvSpPr>
            <a:spLocks noGrp="1" noChangeArrowheads="1"/>
          </p:cNvSpPr>
          <p:nvPr>
            <p:ph sz="half" idx="2"/>
          </p:nvPr>
        </p:nvSpPr>
        <p:spPr>
          <a:xfrm>
            <a:off x="141248" y="876590"/>
            <a:ext cx="11946673" cy="6092921"/>
          </a:xfrm>
        </p:spPr>
        <p:txBody>
          <a:bodyPr>
            <a:noAutofit/>
          </a:bodyPr>
          <a:lstStyle/>
          <a:p>
            <a:pPr>
              <a:buFont typeface="Wingdings" panose="05000000000000000000" pitchFamily="2" charset="2"/>
              <a:buChar char="Ø"/>
              <a:defRPr/>
            </a:pPr>
            <a:r>
              <a:rPr lang="zh-CN" altLang="en-US" sz="2000" b="1" dirty="0">
                <a:latin typeface="微软雅黑" panose="020B0503020204020204" pitchFamily="34" charset="-122"/>
                <a:ea typeface="微软雅黑" panose="020B0503020204020204" pitchFamily="34" charset="-122"/>
              </a:rPr>
              <a:t>常用的网络命令</a:t>
            </a:r>
            <a:endParaRPr lang="en-US" altLang="zh-CN" sz="2000" b="1" dirty="0">
              <a:latin typeface="微软雅黑" panose="020B0503020204020204" pitchFamily="34" charset="-122"/>
              <a:ea typeface="微软雅黑" panose="020B0503020204020204" pitchFamily="34" charset="-122"/>
            </a:endParaRPr>
          </a:p>
          <a:p>
            <a:pPr>
              <a:lnSpc>
                <a:spcPct val="120000"/>
              </a:lnSpc>
            </a:pPr>
            <a:r>
              <a:rPr lang="en-US" altLang="en-US" sz="2000" b="1" dirty="0">
                <a:latin typeface="微软雅黑" panose="020B0503020204020204" pitchFamily="34" charset="-122"/>
                <a:ea typeface="微软雅黑" panose="020B0503020204020204" pitchFamily="34" charset="-122"/>
                <a:sym typeface="黑体" panose="02010609060101010101" pitchFamily="49" charset="-122"/>
              </a:rPr>
              <a:t>Ping</a:t>
            </a:r>
            <a:r>
              <a:rPr lang="zh-CN" altLang="en-US" sz="2000" b="1" dirty="0">
                <a:latin typeface="微软雅黑" panose="020B0503020204020204" pitchFamily="34" charset="-122"/>
                <a:ea typeface="微软雅黑" panose="020B0503020204020204" pitchFamily="34" charset="-122"/>
                <a:sym typeface="黑体" panose="02010609060101010101" pitchFamily="49" charset="-122"/>
              </a:rPr>
              <a:t>命令：        </a:t>
            </a:r>
            <a:r>
              <a:rPr lang="zh-CN" altLang="zh-CN" sz="2000" noProof="1">
                <a:solidFill>
                  <a:schemeClr val="tx1"/>
                </a:solidFill>
                <a:latin typeface="微软雅黑" panose="020B0503020204020204" pitchFamily="34" charset="-122"/>
                <a:ea typeface="微软雅黑" panose="020B0503020204020204" pitchFamily="34" charset="-122"/>
              </a:rPr>
              <a:t>可以测试网络的连通性；</a:t>
            </a:r>
            <a:endParaRPr lang="en-US" altLang="zh-CN" sz="2000" noProof="1">
              <a:solidFill>
                <a:schemeClr val="tx1"/>
              </a:solidFill>
              <a:latin typeface="微软雅黑" panose="020B0503020204020204" pitchFamily="34" charset="-122"/>
              <a:ea typeface="微软雅黑" panose="020B0503020204020204" pitchFamily="34" charset="-122"/>
            </a:endParaRPr>
          </a:p>
          <a:p>
            <a:pPr marL="0" indent="0">
              <a:lnSpc>
                <a:spcPct val="120000"/>
              </a:lnSpc>
              <a:buNone/>
            </a:pPr>
            <a:r>
              <a:rPr lang="zh-CN" altLang="en-US" sz="2000" dirty="0">
                <a:solidFill>
                  <a:srgbClr val="0066CC"/>
                </a:solidFill>
                <a:latin typeface="微软雅黑" panose="020B0503020204020204" pitchFamily="34" charset="-122"/>
                <a:ea typeface="微软雅黑" panose="020B0503020204020204" pitchFamily="34" charset="-122"/>
              </a:rPr>
              <a:t>                              应用格式：</a:t>
            </a:r>
            <a:r>
              <a:rPr lang="en-US" altLang="zh-CN" sz="2000" dirty="0">
                <a:solidFill>
                  <a:srgbClr val="0066CC"/>
                </a:solidFill>
                <a:latin typeface="微软雅黑" panose="020B0503020204020204" pitchFamily="34" charset="-122"/>
                <a:ea typeface="微软雅黑" panose="020B0503020204020204" pitchFamily="34" charset="-122"/>
              </a:rPr>
              <a:t>ping IP</a:t>
            </a:r>
            <a:r>
              <a:rPr lang="zh-CN" altLang="en-US" sz="2000" dirty="0">
                <a:solidFill>
                  <a:srgbClr val="0066CC"/>
                </a:solidFill>
                <a:latin typeface="微软雅黑" panose="020B0503020204020204" pitchFamily="34" charset="-122"/>
                <a:ea typeface="微软雅黑" panose="020B0503020204020204" pitchFamily="34" charset="-122"/>
              </a:rPr>
              <a:t>地址 </a:t>
            </a:r>
            <a:r>
              <a:rPr lang="en-US" altLang="zh-CN" sz="2000" dirty="0">
                <a:solidFill>
                  <a:srgbClr val="0066CC"/>
                </a:solidFill>
                <a:latin typeface="微软雅黑" panose="020B0503020204020204" pitchFamily="34" charset="-122"/>
                <a:ea typeface="微软雅黑" panose="020B0503020204020204" pitchFamily="34" charset="-122"/>
              </a:rPr>
              <a:t>-t </a:t>
            </a:r>
            <a:r>
              <a:rPr lang="zh-CN" altLang="en-US" sz="2000" dirty="0">
                <a:solidFill>
                  <a:srgbClr val="0066CC"/>
                </a:solidFill>
                <a:latin typeface="微软雅黑" panose="020B0503020204020204" pitchFamily="34" charset="-122"/>
                <a:ea typeface="微软雅黑" panose="020B0503020204020204" pitchFamily="34" charset="-122"/>
              </a:rPr>
              <a:t>：一直</a:t>
            </a:r>
            <a:r>
              <a:rPr lang="en-US" altLang="zh-CN" sz="2000" dirty="0">
                <a:solidFill>
                  <a:srgbClr val="0066CC"/>
                </a:solidFill>
                <a:latin typeface="微软雅黑" panose="020B0503020204020204" pitchFamily="34" charset="-122"/>
                <a:ea typeface="微软雅黑" panose="020B0503020204020204" pitchFamily="34" charset="-122"/>
              </a:rPr>
              <a:t>ping</a:t>
            </a:r>
            <a:r>
              <a:rPr lang="zh-CN" altLang="en-US" sz="2000" dirty="0">
                <a:solidFill>
                  <a:srgbClr val="0066CC"/>
                </a:solidFill>
                <a:latin typeface="微软雅黑" panose="020B0503020204020204" pitchFamily="34" charset="-122"/>
                <a:ea typeface="微软雅黑" panose="020B0503020204020204" pitchFamily="34" charset="-122"/>
              </a:rPr>
              <a:t>指定的计算机，直到从键盘按下</a:t>
            </a:r>
            <a:r>
              <a:rPr lang="en-US" altLang="zh-CN" sz="2000" dirty="0" err="1">
                <a:solidFill>
                  <a:srgbClr val="0066CC"/>
                </a:solidFill>
                <a:latin typeface="微软雅黑" panose="020B0503020204020204" pitchFamily="34" charset="-122"/>
                <a:ea typeface="微软雅黑" panose="020B0503020204020204" pitchFamily="34" charset="-122"/>
              </a:rPr>
              <a:t>Ctrl+C</a:t>
            </a:r>
            <a:r>
              <a:rPr lang="zh-CN" altLang="en-US" sz="2000" dirty="0">
                <a:solidFill>
                  <a:srgbClr val="0066CC"/>
                </a:solidFill>
                <a:latin typeface="微软雅黑" panose="020B0503020204020204" pitchFamily="34" charset="-122"/>
                <a:ea typeface="微软雅黑" panose="020B0503020204020204" pitchFamily="34" charset="-122"/>
              </a:rPr>
              <a:t>中断。</a:t>
            </a:r>
            <a:endParaRPr lang="en-US" altLang="zh-CN" sz="2000" dirty="0">
              <a:latin typeface="微软雅黑" panose="020B0503020204020204" pitchFamily="34" charset="-122"/>
              <a:ea typeface="微软雅黑" panose="020B0503020204020204" pitchFamily="34" charset="-122"/>
              <a:sym typeface="黑体" panose="02010609060101010101" pitchFamily="49" charset="-122"/>
            </a:endParaRPr>
          </a:p>
          <a:p>
            <a:pPr>
              <a:lnSpc>
                <a:spcPct val="150000"/>
              </a:lnSpc>
              <a:defRPr/>
            </a:pPr>
            <a:r>
              <a:rPr lang="en-US" altLang="en-US" sz="2000" b="1" dirty="0">
                <a:latin typeface="微软雅黑" panose="020B0503020204020204" pitchFamily="34" charset="-122"/>
                <a:ea typeface="微软雅黑" panose="020B0503020204020204" pitchFamily="34" charset="-122"/>
                <a:sym typeface="黑体" panose="02010609060101010101" pitchFamily="49" charset="-122"/>
              </a:rPr>
              <a:t>Ipconfig</a:t>
            </a:r>
            <a:r>
              <a:rPr lang="zh-CN" altLang="en-US" sz="2000" b="1" dirty="0">
                <a:latin typeface="微软雅黑" panose="020B0503020204020204" pitchFamily="34" charset="-122"/>
                <a:ea typeface="微软雅黑" panose="020B0503020204020204" pitchFamily="34" charset="-122"/>
                <a:sym typeface="黑体" panose="02010609060101010101" pitchFamily="49" charset="-122"/>
              </a:rPr>
              <a:t>命令：  </a:t>
            </a:r>
            <a:r>
              <a:rPr lang="zh-CN" altLang="en-US" sz="2000" dirty="0">
                <a:latin typeface="微软雅黑" panose="020B0503020204020204" pitchFamily="34" charset="-122"/>
                <a:ea typeface="微软雅黑" panose="020B0503020204020204" pitchFamily="34" charset="-122"/>
              </a:rPr>
              <a:t>显示当前的网卡</a:t>
            </a:r>
            <a:r>
              <a:rPr lang="en-US" altLang="zh-CN" sz="2000" noProof="1">
                <a:solidFill>
                  <a:srgbClr val="FF0000"/>
                </a:solidFill>
                <a:latin typeface="微软雅黑" panose="020B0503020204020204" pitchFamily="34" charset="-122"/>
                <a:ea typeface="微软雅黑" panose="020B0503020204020204" pitchFamily="34" charset="-122"/>
              </a:rPr>
              <a:t>TCP/IP</a:t>
            </a:r>
            <a:r>
              <a:rPr lang="zh-CN" altLang="en-US" sz="2000" dirty="0">
                <a:solidFill>
                  <a:srgbClr val="FF0000"/>
                </a:solidFill>
                <a:latin typeface="微软雅黑" panose="020B0503020204020204" pitchFamily="34" charset="-122"/>
                <a:ea typeface="微软雅黑" panose="020B0503020204020204" pitchFamily="34" charset="-122"/>
              </a:rPr>
              <a:t>配置</a:t>
            </a:r>
            <a:r>
              <a:rPr lang="zh-CN" altLang="en-US" sz="2000" dirty="0">
                <a:latin typeface="微软雅黑" panose="020B0503020204020204" pitchFamily="34" charset="-122"/>
                <a:ea typeface="微软雅黑" panose="020B0503020204020204" pitchFamily="34" charset="-122"/>
              </a:rPr>
              <a:t>的基本信息，如：</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地址、子网掩码和</a:t>
            </a:r>
            <a:r>
              <a:rPr lang="zh-CN" altLang="en-US" sz="2000" dirty="0">
                <a:solidFill>
                  <a:srgbClr val="FF0000"/>
                </a:solidFill>
                <a:latin typeface="微软雅黑" panose="020B0503020204020204" pitchFamily="34" charset="-122"/>
                <a:ea typeface="微软雅黑" panose="020B0503020204020204" pitchFamily="34" charset="-122"/>
              </a:rPr>
              <a:t>网关</a:t>
            </a:r>
            <a:r>
              <a:rPr lang="zh-CN" altLang="en-US" sz="2000" dirty="0">
                <a:latin typeface="微软雅黑" panose="020B0503020204020204" pitchFamily="34" charset="-122"/>
                <a:ea typeface="微软雅黑" panose="020B0503020204020204" pitchFamily="34" charset="-122"/>
              </a:rPr>
              <a:t>等；</a:t>
            </a:r>
          </a:p>
          <a:p>
            <a:pPr>
              <a:lnSpc>
                <a:spcPct val="150000"/>
              </a:lnSpc>
              <a:defRPr/>
            </a:pPr>
            <a:r>
              <a:rPr lang="en-US" altLang="zh-CN" sz="2000" b="1" dirty="0">
                <a:latin typeface="微软雅黑" panose="020B0503020204020204" pitchFamily="34" charset="-122"/>
                <a:ea typeface="微软雅黑" panose="020B0503020204020204" pitchFamily="34" charset="-122"/>
                <a:sym typeface="黑体" panose="02010609060101010101" pitchFamily="49" charset="-122"/>
              </a:rPr>
              <a:t>Netstat</a:t>
            </a:r>
            <a:r>
              <a:rPr lang="zh-CN" altLang="en-US" sz="2000" b="1" dirty="0">
                <a:latin typeface="微软雅黑" panose="020B0503020204020204" pitchFamily="34" charset="-122"/>
                <a:ea typeface="微软雅黑" panose="020B0503020204020204" pitchFamily="34" charset="-122"/>
                <a:sym typeface="黑体" panose="02010609060101010101" pitchFamily="49" charset="-122"/>
              </a:rPr>
              <a:t>命令</a:t>
            </a:r>
            <a:r>
              <a:rPr lang="en-US" altLang="zh-CN" sz="2000" b="1" dirty="0">
                <a:latin typeface="微软雅黑" panose="020B0503020204020204" pitchFamily="34" charset="-122"/>
                <a:ea typeface="微软雅黑" panose="020B0503020204020204" pitchFamily="34" charset="-122"/>
                <a:sym typeface="黑体" panose="02010609060101010101" pitchFamily="49" charset="-122"/>
              </a:rPr>
              <a:t>:      </a:t>
            </a:r>
            <a:r>
              <a:rPr lang="zh-CN" altLang="zh-CN" sz="2000" noProof="1">
                <a:solidFill>
                  <a:schemeClr val="tx1"/>
                </a:solidFill>
                <a:latin typeface="微软雅黑" panose="020B0503020204020204" pitchFamily="34" charset="-122"/>
                <a:ea typeface="微软雅黑" panose="020B0503020204020204" pitchFamily="34" charset="-122"/>
              </a:rPr>
              <a:t>可以查看本机各端口的网络连接情况；</a:t>
            </a:r>
            <a:endParaRPr lang="en-US" altLang="zh-CN" sz="2000" dirty="0">
              <a:latin typeface="微软雅黑" panose="020B0503020204020204" pitchFamily="34" charset="-122"/>
              <a:ea typeface="微软雅黑" panose="020B0503020204020204" pitchFamily="34" charset="-122"/>
            </a:endParaRPr>
          </a:p>
          <a:p>
            <a:pPr>
              <a:lnSpc>
                <a:spcPct val="150000"/>
              </a:lnSpc>
              <a:defRPr/>
            </a:pPr>
            <a:r>
              <a:rPr lang="en-US" altLang="zh-CN" sz="2000" b="1" dirty="0">
                <a:latin typeface="微软雅黑" panose="020B0503020204020204" pitchFamily="34" charset="-122"/>
                <a:ea typeface="微软雅黑" panose="020B0503020204020204" pitchFamily="34" charset="-122"/>
              </a:rPr>
              <a:t>ICMP</a:t>
            </a:r>
            <a:r>
              <a:rPr lang="zh-CN" altLang="en-US" sz="2000" b="1" dirty="0">
                <a:latin typeface="微软雅黑" panose="020B0503020204020204" pitchFamily="34" charset="-122"/>
                <a:ea typeface="微软雅黑" panose="020B0503020204020204" pitchFamily="34" charset="-122"/>
              </a:rPr>
              <a:t>协议中的</a:t>
            </a:r>
            <a:r>
              <a:rPr lang="en-US" altLang="zh-CN" sz="2000" b="1" dirty="0" err="1">
                <a:latin typeface="微软雅黑" panose="020B0503020204020204" pitchFamily="34" charset="-122"/>
                <a:ea typeface="微软雅黑" panose="020B0503020204020204" pitchFamily="34" charset="-122"/>
              </a:rPr>
              <a:t>tracert</a:t>
            </a:r>
            <a:r>
              <a:rPr lang="zh-CN" altLang="en-US" sz="2000" b="1" dirty="0">
                <a:latin typeface="微软雅黑" panose="020B0503020204020204" pitchFamily="34" charset="-122"/>
                <a:ea typeface="微软雅黑" panose="020B0503020204020204" pitchFamily="34" charset="-122"/>
              </a:rPr>
              <a:t>命令</a:t>
            </a:r>
            <a:r>
              <a:rPr lang="en-US" altLang="zh-CN" sz="2000" b="1" dirty="0">
                <a:latin typeface="微软雅黑" panose="020B0503020204020204" pitchFamily="34" charset="-122"/>
                <a:ea typeface="微软雅黑" panose="020B0503020204020204" pitchFamily="34" charset="-122"/>
              </a:rPr>
              <a:t>:</a:t>
            </a:r>
            <a:r>
              <a:rPr lang="zh-CN" altLang="zh-CN" sz="2000" noProof="1">
                <a:solidFill>
                  <a:schemeClr val="tx1"/>
                </a:solidFill>
                <a:latin typeface="微软雅黑" panose="020B0503020204020204" pitchFamily="34" charset="-122"/>
                <a:ea typeface="微软雅黑" panose="020B0503020204020204" pitchFamily="34" charset="-122"/>
              </a:rPr>
              <a:t>可以获得从本地计算机到目的主机的</a:t>
            </a:r>
            <a:r>
              <a:rPr lang="zh-CN" altLang="zh-CN" sz="2000" noProof="1">
                <a:latin typeface="微软雅黑" panose="020B0503020204020204" pitchFamily="34" charset="-122"/>
                <a:ea typeface="微软雅黑" panose="020B0503020204020204" pitchFamily="34" charset="-122"/>
              </a:rPr>
              <a:t>路径信息</a:t>
            </a:r>
            <a:r>
              <a:rPr lang="zh-CN" altLang="zh-CN" sz="2000" noProof="1">
                <a:solidFill>
                  <a:schemeClr val="tx1"/>
                </a:solidFill>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defRPr/>
            </a:pPr>
            <a:r>
              <a:rPr lang="en-US" altLang="zh-CN" sz="2000" b="1" dirty="0">
                <a:latin typeface="微软雅黑" panose="020B0503020204020204" pitchFamily="34" charset="-122"/>
                <a:ea typeface="微软雅黑" panose="020B0503020204020204" pitchFamily="34" charset="-122"/>
              </a:rPr>
              <a:t>ARP</a:t>
            </a:r>
            <a:r>
              <a:rPr lang="zh-CN" altLang="en-US" sz="2000" b="1" dirty="0">
                <a:latin typeface="微软雅黑" panose="020B0503020204020204" pitchFamily="34" charset="-122"/>
                <a:ea typeface="微软雅黑" panose="020B0503020204020204" pitchFamily="34" charset="-122"/>
              </a:rPr>
              <a:t>常用的命令</a:t>
            </a:r>
            <a:r>
              <a:rPr lang="en-US" altLang="zh-CN" sz="2000" b="1" dirty="0">
                <a:latin typeface="微软雅黑" panose="020B0503020204020204" pitchFamily="34" charset="-122"/>
                <a:ea typeface="微软雅黑" panose="020B0503020204020204" pitchFamily="34" charset="-122"/>
              </a:rPr>
              <a:t>:  </a:t>
            </a:r>
            <a:r>
              <a:rPr lang="zh-CN" altLang="zh-CN" sz="2000" noProof="1">
                <a:solidFill>
                  <a:schemeClr val="tx1"/>
                </a:solidFill>
                <a:latin typeface="微软雅黑" panose="020B0503020204020204" pitchFamily="34" charset="-122"/>
                <a:ea typeface="微软雅黑" panose="020B0503020204020204" pitchFamily="34" charset="-122"/>
              </a:rPr>
              <a:t>可以查看</a:t>
            </a:r>
            <a:r>
              <a:rPr lang="en-US" altLang="zh-CN" sz="2000" noProof="1">
                <a:solidFill>
                  <a:schemeClr val="tx1"/>
                </a:solidFill>
                <a:latin typeface="微软雅黑" panose="020B0503020204020204" pitchFamily="34" charset="-122"/>
                <a:ea typeface="微软雅黑" panose="020B0503020204020204" pitchFamily="34" charset="-122"/>
              </a:rPr>
              <a:t>IP</a:t>
            </a:r>
            <a:r>
              <a:rPr lang="zh-CN" altLang="zh-CN" sz="2000" noProof="1">
                <a:solidFill>
                  <a:schemeClr val="tx1"/>
                </a:solidFill>
                <a:latin typeface="微软雅黑" panose="020B0503020204020204" pitchFamily="34" charset="-122"/>
                <a:ea typeface="微软雅黑" panose="020B0503020204020204" pitchFamily="34" charset="-122"/>
              </a:rPr>
              <a:t>地址与</a:t>
            </a:r>
            <a:r>
              <a:rPr lang="en-US" altLang="zh-CN" sz="2000" noProof="1">
                <a:solidFill>
                  <a:schemeClr val="tx1"/>
                </a:solidFill>
                <a:latin typeface="微软雅黑" panose="020B0503020204020204" pitchFamily="34" charset="-122"/>
                <a:ea typeface="微软雅黑" panose="020B0503020204020204" pitchFamily="34" charset="-122"/>
              </a:rPr>
              <a:t>MAC</a:t>
            </a:r>
            <a:r>
              <a:rPr lang="zh-CN" altLang="zh-CN" sz="2000" noProof="1">
                <a:solidFill>
                  <a:schemeClr val="tx1"/>
                </a:solidFill>
                <a:latin typeface="微软雅黑" panose="020B0503020204020204" pitchFamily="34" charset="-122"/>
                <a:ea typeface="微软雅黑" panose="020B0503020204020204" pitchFamily="34" charset="-122"/>
              </a:rPr>
              <a:t>地址的映射关系。</a:t>
            </a:r>
            <a:endParaRPr lang="en-US" altLang="zh-CN" sz="2000" noProof="1">
              <a:solidFill>
                <a:schemeClr val="tx1"/>
              </a:solidFill>
              <a:latin typeface="微软雅黑" panose="020B0503020204020204" pitchFamily="34" charset="-122"/>
              <a:ea typeface="微软雅黑" panose="020B0503020204020204" pitchFamily="34" charset="-122"/>
            </a:endParaRPr>
          </a:p>
          <a:p>
            <a:pPr marL="0" indent="0">
              <a:lnSpc>
                <a:spcPct val="150000"/>
              </a:lnSpc>
              <a:buNone/>
              <a:defRPr/>
            </a:pP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defRPr/>
            </a:pPr>
            <a:r>
              <a:rPr lang="en-US" altLang="en-US" sz="2000" b="1" dirty="0" err="1">
                <a:latin typeface="微软雅黑" panose="020B0503020204020204" pitchFamily="34" charset="-122"/>
                <a:ea typeface="微软雅黑" panose="020B0503020204020204" pitchFamily="34" charset="-122"/>
                <a:sym typeface="黑体" panose="02010609060101010101" pitchFamily="49" charset="-122"/>
              </a:rPr>
              <a:t>解决方案</a:t>
            </a:r>
            <a:endParaRPr lang="en-US" altLang="zh-CN" sz="2000" b="1" dirty="0">
              <a:latin typeface="微软雅黑" panose="020B0503020204020204" pitchFamily="34" charset="-122"/>
              <a:ea typeface="微软雅黑" panose="020B0503020204020204" pitchFamily="34" charset="-122"/>
            </a:endParaRPr>
          </a:p>
          <a:p>
            <a:pPr>
              <a:lnSpc>
                <a:spcPct val="150000"/>
              </a:lnSpc>
              <a:defRPr/>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常用的网络命令都是网管的好帮手，熟悉常见的通信协议，利用好各种常用的网络命令如</a:t>
            </a:r>
            <a:r>
              <a:rPr lang="en-US" altLang="en-US" sz="2000"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ping、ipconfig、netstat、tracert、route、arp</a:t>
            </a: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等</a:t>
            </a:r>
            <a:endParaRPr lang="en-US" altLang="zh-CN" sz="20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7E2436E-C5AA-D5F2-182C-E505D1ACEDD0}"/>
              </a:ext>
            </a:extLst>
          </p:cNvPr>
          <p:cNvSpPr/>
          <p:nvPr/>
        </p:nvSpPr>
        <p:spPr>
          <a:xfrm>
            <a:off x="0" y="0"/>
            <a:ext cx="7515225"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540385">
              <a:defRPr/>
            </a:pPr>
            <a:endPar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网络设备基础配置</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常用的网络命令</a:t>
            </a:r>
            <a:endPar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3551A0D3-5B6D-6316-DE0E-27FD4E199978}"/>
              </a:ext>
            </a:extLst>
          </p:cNvPr>
          <p:cNvSpPr>
            <a:spLocks noGrp="1" noChangeArrowheads="1"/>
          </p:cNvSpPr>
          <p:nvPr>
            <p:ph sz="half" idx="2"/>
          </p:nvPr>
        </p:nvSpPr>
        <p:spPr>
          <a:xfrm>
            <a:off x="493159" y="896810"/>
            <a:ext cx="10194537" cy="3686175"/>
          </a:xfrm>
        </p:spPr>
        <p:txBody>
          <a:bodyPr>
            <a:noAutofit/>
          </a:bodyPr>
          <a:lstStyle/>
          <a:p>
            <a:pPr marL="0">
              <a:buNone/>
              <a:defRPr/>
            </a:pPr>
            <a:r>
              <a:rPr lang="zh-CN" altLang="en-US" sz="2400"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一、</a:t>
            </a:r>
            <a:r>
              <a:rPr lang="en-US" altLang="zh-CN" sz="2400"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ping</a:t>
            </a:r>
            <a:r>
              <a:rPr lang="zh-CN" altLang="en-US" sz="2400"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命令的使用</a:t>
            </a:r>
            <a:endParaRPr lang="en-US" altLang="zh-CN" sz="2400"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endParaRPr>
          </a:p>
          <a:p>
            <a:pPr marL="0">
              <a:spcBef>
                <a:spcPts val="3000"/>
              </a:spcBef>
              <a:buNone/>
              <a:defRPr/>
            </a:pPr>
            <a:r>
              <a:rPr lang="en-US" altLang="en-US" sz="2000" b="1" dirty="0">
                <a:latin typeface="微软雅黑" panose="020B0503020204020204" pitchFamily="34" charset="-122"/>
                <a:ea typeface="微软雅黑" panose="020B0503020204020204" pitchFamily="34" charset="-122"/>
                <a:sym typeface="黑体" panose="02010609060101010101" pitchFamily="49" charset="-122"/>
              </a:rPr>
              <a:t>1. </a:t>
            </a:r>
            <a:r>
              <a:rPr lang="en-US" altLang="en-US" sz="2000" b="1" dirty="0" err="1">
                <a:latin typeface="微软雅黑" panose="020B0503020204020204" pitchFamily="34" charset="-122"/>
                <a:ea typeface="微软雅黑" panose="020B0503020204020204" pitchFamily="34" charset="-122"/>
                <a:sym typeface="黑体" panose="02010609060101010101" pitchFamily="49" charset="-122"/>
              </a:rPr>
              <a:t>ping命令概述</a:t>
            </a:r>
            <a:endParaRPr lang="en-US" altLang="zh-CN" sz="2000" b="1" dirty="0">
              <a:latin typeface="微软雅黑" panose="020B0503020204020204" pitchFamily="34" charset="-122"/>
              <a:ea typeface="微软雅黑" panose="020B0503020204020204" pitchFamily="34" charset="-122"/>
              <a:sym typeface="黑体" panose="02010609060101010101" pitchFamily="49" charset="-122"/>
            </a:endParaRPr>
          </a:p>
          <a:p>
            <a:pPr algn="just" eaLnBrk="1" hangingPunct="1">
              <a:lnSpc>
                <a:spcPct val="1200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ping</a:t>
            </a:r>
            <a:r>
              <a:rPr lang="zh-CN" altLang="en-US" sz="2000" dirty="0">
                <a:latin typeface="微软雅黑" panose="020B0503020204020204" pitchFamily="34" charset="-122"/>
                <a:ea typeface="微软雅黑" panose="020B0503020204020204" pitchFamily="34" charset="-122"/>
              </a:rPr>
              <a:t>命令是利用回应请求</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应答</a:t>
            </a:r>
            <a:r>
              <a:rPr lang="en-US" altLang="zh-CN" sz="2000" dirty="0">
                <a:latin typeface="微软雅黑" panose="020B0503020204020204" pitchFamily="34" charset="-122"/>
                <a:ea typeface="微软雅黑" panose="020B0503020204020204" pitchFamily="34" charset="-122"/>
              </a:rPr>
              <a:t>ICMP</a:t>
            </a:r>
            <a:r>
              <a:rPr lang="zh-CN" altLang="en-US" sz="2000" dirty="0">
                <a:latin typeface="微软雅黑" panose="020B0503020204020204" pitchFamily="34" charset="-122"/>
                <a:ea typeface="微软雅黑" panose="020B0503020204020204" pitchFamily="34" charset="-122"/>
              </a:rPr>
              <a:t>报文来测试目的主机或路由器的可达性的。</a:t>
            </a:r>
          </a:p>
          <a:p>
            <a:pPr algn="just" eaLnBrk="1" hangingPunct="1">
              <a:lnSpc>
                <a:spcPct val="120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通过执行</a:t>
            </a:r>
            <a:r>
              <a:rPr lang="en-US" altLang="zh-CN" sz="2000" dirty="0">
                <a:latin typeface="微软雅黑" panose="020B0503020204020204" pitchFamily="34" charset="-122"/>
                <a:ea typeface="微软雅黑" panose="020B0503020204020204" pitchFamily="34" charset="-122"/>
              </a:rPr>
              <a:t>ping</a:t>
            </a:r>
            <a:r>
              <a:rPr lang="zh-CN" altLang="en-US" sz="2000" dirty="0">
                <a:latin typeface="微软雅黑" panose="020B0503020204020204" pitchFamily="34" charset="-122"/>
                <a:ea typeface="微软雅黑" panose="020B0503020204020204" pitchFamily="34" charset="-122"/>
              </a:rPr>
              <a:t>命令可获得如下信息：</a:t>
            </a:r>
          </a:p>
          <a:p>
            <a:pPr algn="just">
              <a:lnSpc>
                <a:spcPct val="120000"/>
              </a:lnSpc>
              <a:defRPr/>
            </a:pPr>
            <a:r>
              <a:rPr lang="zh-CN" altLang="en-US" sz="2000" dirty="0">
                <a:latin typeface="微软雅黑" panose="020B0503020204020204" pitchFamily="34" charset="-122"/>
                <a:ea typeface="微软雅黑" panose="020B0503020204020204" pitchFamily="34" charset="-122"/>
              </a:rPr>
              <a:t> 监测网络的连通性，检验与远程计算机或本地计算机的连接。</a:t>
            </a:r>
          </a:p>
          <a:p>
            <a:pPr algn="just">
              <a:lnSpc>
                <a:spcPct val="120000"/>
              </a:lnSpc>
              <a:defRPr/>
            </a:pPr>
            <a:r>
              <a:rPr lang="zh-CN" altLang="en-US" sz="2000" dirty="0">
                <a:latin typeface="微软雅黑" panose="020B0503020204020204" pitchFamily="34" charset="-122"/>
                <a:ea typeface="微软雅黑" panose="020B0503020204020204" pitchFamily="34" charset="-122"/>
              </a:rPr>
              <a:t> 确定是否有数据报被丢失、复制或重传。</a:t>
            </a:r>
            <a:r>
              <a:rPr lang="en-US" altLang="zh-CN" sz="2000" dirty="0">
                <a:latin typeface="微软雅黑" panose="020B0503020204020204" pitchFamily="34" charset="-122"/>
                <a:ea typeface="微软雅黑" panose="020B0503020204020204" pitchFamily="34" charset="-122"/>
              </a:rPr>
              <a:t>ping</a:t>
            </a:r>
            <a:r>
              <a:rPr lang="zh-CN" altLang="en-US" sz="2000" dirty="0">
                <a:latin typeface="微软雅黑" panose="020B0503020204020204" pitchFamily="34" charset="-122"/>
                <a:ea typeface="微软雅黑" panose="020B0503020204020204" pitchFamily="34" charset="-122"/>
              </a:rPr>
              <a:t>命令在所发送的数据报中设置唯一的序列号</a:t>
            </a:r>
            <a:r>
              <a:rPr lang="en-US" altLang="zh-CN" sz="2000" dirty="0">
                <a:latin typeface="微软雅黑" panose="020B0503020204020204" pitchFamily="34" charset="-122"/>
                <a:ea typeface="微软雅黑" panose="020B0503020204020204" pitchFamily="34" charset="-122"/>
              </a:rPr>
              <a:t>(Sequence Number)</a:t>
            </a:r>
            <a:r>
              <a:rPr lang="zh-CN" altLang="en-US" sz="2000" dirty="0">
                <a:latin typeface="微软雅黑" panose="020B0503020204020204" pitchFamily="34" charset="-122"/>
                <a:ea typeface="微软雅黑" panose="020B0503020204020204" pitchFamily="34" charset="-122"/>
              </a:rPr>
              <a:t>，以此检查其接收到应答报文的序列号</a:t>
            </a:r>
            <a:endParaRPr lang="en-US" altLang="zh-CN" sz="2000" b="1" dirty="0">
              <a:latin typeface="微软雅黑" panose="020B0503020204020204" pitchFamily="34" charset="-122"/>
              <a:ea typeface="微软雅黑" panose="020B0503020204020204" pitchFamily="34" charset="-122"/>
              <a:sym typeface="黑体" panose="02010609060101010101" pitchFamily="49" charset="-122"/>
            </a:endParaRPr>
          </a:p>
          <a:p>
            <a:pPr algn="just">
              <a:lnSpc>
                <a:spcPct val="120000"/>
              </a:lnSpc>
              <a:defRPr/>
            </a:pPr>
            <a:r>
              <a:rPr lang="en-US" altLang="zh-CN" sz="2000" dirty="0">
                <a:latin typeface="微软雅黑" panose="020B0503020204020204" pitchFamily="34" charset="-122"/>
                <a:ea typeface="微软雅黑" panose="020B0503020204020204" pitchFamily="34" charset="-122"/>
              </a:rPr>
              <a:t>ping</a:t>
            </a:r>
            <a:r>
              <a:rPr lang="zh-CN" altLang="en-US" sz="2000" dirty="0">
                <a:latin typeface="微软雅黑" panose="020B0503020204020204" pitchFamily="34" charset="-122"/>
                <a:ea typeface="微软雅黑" panose="020B0503020204020204" pitchFamily="34" charset="-122"/>
              </a:rPr>
              <a:t>命令在其所发送的数据报中设置时间戳</a:t>
            </a:r>
            <a:r>
              <a:rPr lang="en-US" altLang="zh-CN" sz="2000" dirty="0">
                <a:latin typeface="微软雅黑" panose="020B0503020204020204" pitchFamily="34" charset="-122"/>
                <a:ea typeface="微软雅黑" panose="020B0503020204020204" pitchFamily="34" charset="-122"/>
              </a:rPr>
              <a:t>(Timestamp)</a:t>
            </a:r>
            <a:r>
              <a:rPr lang="zh-CN" altLang="en-US" sz="2000" dirty="0">
                <a:latin typeface="微软雅黑" panose="020B0503020204020204" pitchFamily="34" charset="-122"/>
                <a:ea typeface="微软雅黑" panose="020B0503020204020204" pitchFamily="34" charset="-122"/>
              </a:rPr>
              <a:t>，根据返回的时间戳信息可以计算数据包交换的时间，即</a:t>
            </a:r>
            <a:r>
              <a:rPr lang="en-US" altLang="zh-CN" sz="2000" dirty="0">
                <a:latin typeface="微软雅黑" panose="020B0503020204020204" pitchFamily="34" charset="-122"/>
                <a:ea typeface="微软雅黑" panose="020B0503020204020204" pitchFamily="34" charset="-122"/>
              </a:rPr>
              <a:t>RTT(Round Trip Time)</a:t>
            </a:r>
            <a:r>
              <a:rPr lang="zh-CN" altLang="en-US" sz="2000" dirty="0">
                <a:latin typeface="微软雅黑" panose="020B0503020204020204" pitchFamily="34" charset="-122"/>
                <a:ea typeface="微软雅黑" panose="020B0503020204020204" pitchFamily="34" charset="-122"/>
              </a:rPr>
              <a:t>。</a:t>
            </a:r>
          </a:p>
          <a:p>
            <a:pPr algn="just">
              <a:lnSpc>
                <a:spcPct val="120000"/>
              </a:lnSpc>
              <a:defRPr/>
            </a:pPr>
            <a:r>
              <a:rPr lang="en-US" altLang="zh-CN" sz="2000" dirty="0">
                <a:latin typeface="微软雅黑" panose="020B0503020204020204" pitchFamily="34" charset="-122"/>
                <a:ea typeface="微软雅黑" panose="020B0503020204020204" pitchFamily="34" charset="-122"/>
              </a:rPr>
              <a:t>ping</a:t>
            </a:r>
            <a:r>
              <a:rPr lang="zh-CN" altLang="en-US" sz="2000" dirty="0">
                <a:latin typeface="微软雅黑" panose="020B0503020204020204" pitchFamily="34" charset="-122"/>
                <a:ea typeface="微软雅黑" panose="020B0503020204020204" pitchFamily="34" charset="-122"/>
              </a:rPr>
              <a:t>命令校验每一个收到的数据报，据此可以确定数据报是否损坏。</a:t>
            </a:r>
          </a:p>
          <a:p>
            <a:pPr marL="0" indent="0" algn="just">
              <a:lnSpc>
                <a:spcPct val="120000"/>
              </a:lnSpc>
              <a:buNone/>
              <a:defRPr/>
            </a:pPr>
            <a:endParaRPr lang="en-US" altLang="en-US" sz="2000" b="1" dirty="0">
              <a:latin typeface="微软雅黑" panose="020B0503020204020204" pitchFamily="34" charset="-122"/>
              <a:ea typeface="微软雅黑" panose="020B0503020204020204" pitchFamily="34" charset="-122"/>
              <a:sym typeface="黑体" panose="02010609060101010101" pitchFamily="49" charset="-122"/>
            </a:endParaRPr>
          </a:p>
          <a:p>
            <a:pPr marL="0">
              <a:lnSpc>
                <a:spcPts val="1200"/>
              </a:lnSpc>
              <a:buNone/>
              <a:defRPr/>
            </a:pP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p:txBody>
      </p:sp>
      <p:sp>
        <p:nvSpPr>
          <p:cNvPr id="2" name="矩形 1">
            <a:extLst>
              <a:ext uri="{FF2B5EF4-FFF2-40B4-BE49-F238E27FC236}">
                <a16:creationId xmlns:a16="http://schemas.microsoft.com/office/drawing/2014/main" id="{3EB236DD-231A-52B3-BFF8-C1FC98A7E0BE}"/>
              </a:ext>
            </a:extLst>
          </p:cNvPr>
          <p:cNvSpPr/>
          <p:nvPr/>
        </p:nvSpPr>
        <p:spPr>
          <a:xfrm>
            <a:off x="0" y="0"/>
            <a:ext cx="7515225"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540385">
              <a:defRPr/>
            </a:pPr>
            <a:endPar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网络设备基础配置</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常用的网络命令</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一）</a:t>
            </a:r>
            <a:endPar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54E9BDF6-23EE-FAFB-014C-E0F530616880}"/>
              </a:ext>
            </a:extLst>
          </p:cNvPr>
          <p:cNvSpPr>
            <a:spLocks noGrp="1" noChangeArrowheads="1"/>
          </p:cNvSpPr>
          <p:nvPr>
            <p:ph sz="half" idx="2"/>
          </p:nvPr>
        </p:nvSpPr>
        <p:spPr>
          <a:xfrm>
            <a:off x="659614" y="1104455"/>
            <a:ext cx="9672985" cy="4189605"/>
          </a:xfrm>
        </p:spPr>
        <p:txBody>
          <a:bodyPr>
            <a:normAutofit fontScale="92500" lnSpcReduction="20000"/>
          </a:bodyPr>
          <a:lstStyle/>
          <a:p>
            <a:pPr marL="0">
              <a:buNone/>
              <a:defRPr/>
            </a:pPr>
            <a:r>
              <a:rPr lang="zh-CN" altLang="en-US"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一、</a:t>
            </a:r>
            <a:r>
              <a:rPr lang="en-US" altLang="zh-CN"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ping</a:t>
            </a:r>
            <a:r>
              <a:rPr lang="zh-CN" altLang="en-US"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命令的使用</a:t>
            </a:r>
            <a:endParaRPr lang="en-US" altLang="zh-CN"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endParaRPr>
          </a:p>
          <a:p>
            <a:pPr marL="0">
              <a:buNone/>
              <a:defRPr/>
            </a:pPr>
            <a:endParaRPr lang="en-US" altLang="zh-CN"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endParaRPr>
          </a:p>
          <a:p>
            <a:pPr marL="0">
              <a:lnSpc>
                <a:spcPct val="110000"/>
              </a:lnSpc>
              <a:spcBef>
                <a:spcPts val="3000"/>
              </a:spcBef>
              <a:buNone/>
              <a:defRPr/>
            </a:pPr>
            <a:r>
              <a:rPr lang="en-US" altLang="zh-CN" sz="2600" b="1" dirty="0">
                <a:latin typeface="微软雅黑" panose="020B0503020204020204" pitchFamily="34" charset="-122"/>
                <a:ea typeface="微软雅黑" panose="020B0503020204020204" pitchFamily="34" charset="-122"/>
                <a:sym typeface="黑体" panose="02010609060101010101" pitchFamily="49" charset="-122"/>
              </a:rPr>
              <a:t>2</a:t>
            </a:r>
            <a:r>
              <a:rPr lang="en-US" altLang="en-US" sz="2600" b="1" dirty="0">
                <a:latin typeface="微软雅黑" panose="020B0503020204020204" pitchFamily="34" charset="-122"/>
                <a:ea typeface="微软雅黑" panose="020B0503020204020204" pitchFamily="34" charset="-122"/>
                <a:sym typeface="黑体" panose="02010609060101010101" pitchFamily="49" charset="-122"/>
              </a:rPr>
              <a:t>. </a:t>
            </a:r>
            <a:r>
              <a:rPr lang="en-US" altLang="en-US" sz="2600" b="1" dirty="0" err="1">
                <a:latin typeface="微软雅黑" panose="020B0503020204020204" pitchFamily="34" charset="-122"/>
                <a:ea typeface="微软雅黑" panose="020B0503020204020204" pitchFamily="34" charset="-122"/>
                <a:sym typeface="黑体" panose="02010609060101010101" pitchFamily="49" charset="-122"/>
              </a:rPr>
              <a:t>通过Ping检测网络故障的典型次序</a:t>
            </a:r>
            <a:endParaRPr lang="en-US" altLang="en-US" sz="2600" b="1" dirty="0">
              <a:latin typeface="微软雅黑" panose="020B0503020204020204" pitchFamily="34" charset="-122"/>
              <a:ea typeface="微软雅黑" panose="020B0503020204020204" pitchFamily="34" charset="-122"/>
              <a:sym typeface="黑体" panose="02010609060101010101" pitchFamily="49" charset="-122"/>
            </a:endParaRPr>
          </a:p>
          <a:p>
            <a:pPr marL="0">
              <a:buNone/>
              <a:defRPr/>
            </a:pPr>
            <a:r>
              <a:rPr lang="en-US" altLang="en-US" sz="2200" dirty="0">
                <a:latin typeface="微软雅黑" panose="020B0503020204020204" pitchFamily="34" charset="-122"/>
                <a:ea typeface="微软雅黑" panose="020B0503020204020204" pitchFamily="34" charset="-122"/>
                <a:sym typeface="黑体" panose="02010609060101010101" pitchFamily="49" charset="-122"/>
              </a:rPr>
              <a:t>（1）ping 127.0.0.1  </a:t>
            </a:r>
            <a:r>
              <a:rPr lang="zh-CN" altLang="en-US" sz="2200" dirty="0">
                <a:latin typeface="微软雅黑" panose="020B0503020204020204" pitchFamily="34" charset="-122"/>
                <a:ea typeface="微软雅黑" panose="020B0503020204020204" pitchFamily="34" charset="-122"/>
                <a:sym typeface="黑体" panose="02010609060101010101" pitchFamily="49" charset="-122"/>
              </a:rPr>
              <a:t>（</a:t>
            </a:r>
            <a:r>
              <a:rPr lang="en-US" altLang="zh-CN" sz="2200" dirty="0">
                <a:latin typeface="微软雅黑" panose="020B0503020204020204" pitchFamily="34" charset="-122"/>
                <a:ea typeface="微软雅黑" panose="020B0503020204020204" pitchFamily="34" charset="-122"/>
                <a:sym typeface="黑体" panose="02010609060101010101" pitchFamily="49" charset="-122"/>
              </a:rPr>
              <a:t>TCP/IP</a:t>
            </a:r>
            <a:r>
              <a:rPr lang="zh-CN" altLang="en-US" sz="2200" dirty="0">
                <a:latin typeface="微软雅黑" panose="020B0503020204020204" pitchFamily="34" charset="-122"/>
                <a:ea typeface="微软雅黑" panose="020B0503020204020204" pitchFamily="34" charset="-122"/>
                <a:sym typeface="黑体" panose="02010609060101010101" pitchFamily="49" charset="-122"/>
              </a:rPr>
              <a:t>协议是否正常）</a:t>
            </a:r>
            <a:endParaRPr lang="en-US" altLang="en-US" sz="2200" dirty="0">
              <a:latin typeface="微软雅黑" panose="020B0503020204020204" pitchFamily="34" charset="-122"/>
              <a:ea typeface="微软雅黑" panose="020B0503020204020204" pitchFamily="34" charset="-122"/>
              <a:sym typeface="黑体" panose="02010609060101010101" pitchFamily="49" charset="-122"/>
            </a:endParaRPr>
          </a:p>
          <a:p>
            <a:pPr marL="0">
              <a:buNone/>
              <a:defRPr/>
            </a:pPr>
            <a:r>
              <a:rPr lang="en-US" altLang="en-US" sz="2200" dirty="0">
                <a:latin typeface="微软雅黑" panose="020B0503020204020204" pitchFamily="34" charset="-122"/>
                <a:ea typeface="微软雅黑" panose="020B0503020204020204" pitchFamily="34" charset="-122"/>
                <a:sym typeface="黑体" panose="02010609060101010101" pitchFamily="49" charset="-122"/>
              </a:rPr>
              <a:t>（2）ping </a:t>
            </a:r>
            <a:r>
              <a:rPr lang="en-US" altLang="en-US" sz="2200" dirty="0" err="1">
                <a:latin typeface="微软雅黑" panose="020B0503020204020204" pitchFamily="34" charset="-122"/>
                <a:ea typeface="微软雅黑" panose="020B0503020204020204" pitchFamily="34" charset="-122"/>
                <a:sym typeface="黑体" panose="02010609060101010101" pitchFamily="49" charset="-122"/>
              </a:rPr>
              <a:t>本机IP</a:t>
            </a:r>
            <a:r>
              <a:rPr lang="en-US" altLang="en-US" sz="2200" dirty="0">
                <a:latin typeface="微软雅黑" panose="020B0503020204020204" pitchFamily="34" charset="-122"/>
                <a:ea typeface="微软雅黑" panose="020B0503020204020204" pitchFamily="34" charset="-122"/>
                <a:sym typeface="黑体" panose="02010609060101010101" pitchFamily="49" charset="-122"/>
              </a:rPr>
              <a:t>    </a:t>
            </a:r>
            <a:r>
              <a:rPr lang="zh-CN" altLang="en-US" sz="2200" dirty="0">
                <a:latin typeface="微软雅黑" panose="020B0503020204020204" pitchFamily="34" charset="-122"/>
                <a:ea typeface="微软雅黑" panose="020B0503020204020204" pitchFamily="34" charset="-122"/>
                <a:sym typeface="黑体" panose="02010609060101010101" pitchFamily="49" charset="-122"/>
              </a:rPr>
              <a:t>（本地配置和安装是否正常）</a:t>
            </a:r>
            <a:endParaRPr lang="en-US" altLang="en-US" sz="2200" dirty="0">
              <a:latin typeface="微软雅黑" panose="020B0503020204020204" pitchFamily="34" charset="-122"/>
              <a:ea typeface="微软雅黑" panose="020B0503020204020204" pitchFamily="34" charset="-122"/>
              <a:sym typeface="黑体" panose="02010609060101010101" pitchFamily="49" charset="-122"/>
            </a:endParaRPr>
          </a:p>
          <a:p>
            <a:pPr marL="0">
              <a:buNone/>
              <a:defRPr/>
            </a:pPr>
            <a:r>
              <a:rPr lang="en-US" altLang="en-US" sz="2200" dirty="0">
                <a:latin typeface="微软雅黑" panose="020B0503020204020204" pitchFamily="34" charset="-122"/>
                <a:ea typeface="微软雅黑" panose="020B0503020204020204" pitchFamily="34" charset="-122"/>
                <a:sym typeface="黑体" panose="02010609060101010101" pitchFamily="49" charset="-122"/>
              </a:rPr>
              <a:t>（3）ping </a:t>
            </a:r>
            <a:r>
              <a:rPr lang="en-US" altLang="en-US" sz="2200" dirty="0" err="1">
                <a:latin typeface="微软雅黑" panose="020B0503020204020204" pitchFamily="34" charset="-122"/>
                <a:ea typeface="微软雅黑" panose="020B0503020204020204" pitchFamily="34" charset="-122"/>
                <a:sym typeface="黑体" panose="02010609060101010101" pitchFamily="49" charset="-122"/>
              </a:rPr>
              <a:t>局域网内其他IP</a:t>
            </a:r>
            <a:r>
              <a:rPr lang="en-US" altLang="en-US" sz="2200" dirty="0">
                <a:latin typeface="微软雅黑" panose="020B0503020204020204" pitchFamily="34" charset="-122"/>
                <a:ea typeface="微软雅黑" panose="020B0503020204020204" pitchFamily="34" charset="-122"/>
                <a:sym typeface="黑体" panose="02010609060101010101" pitchFamily="49" charset="-122"/>
              </a:rPr>
              <a:t>  </a:t>
            </a:r>
          </a:p>
          <a:p>
            <a:pPr marL="0">
              <a:buNone/>
              <a:defRPr/>
            </a:pPr>
            <a:r>
              <a:rPr lang="en-US" altLang="en-US" sz="2200" dirty="0">
                <a:latin typeface="微软雅黑" panose="020B0503020204020204" pitchFamily="34" charset="-122"/>
                <a:ea typeface="微软雅黑" panose="020B0503020204020204" pitchFamily="34" charset="-122"/>
                <a:sym typeface="黑体" panose="02010609060101010101" pitchFamily="49" charset="-122"/>
              </a:rPr>
              <a:t>（4）ping </a:t>
            </a:r>
            <a:r>
              <a:rPr lang="en-US" altLang="en-US" sz="2200" dirty="0" err="1">
                <a:latin typeface="微软雅黑" panose="020B0503020204020204" pitchFamily="34" charset="-122"/>
                <a:ea typeface="微软雅黑" panose="020B0503020204020204" pitchFamily="34" charset="-122"/>
                <a:sym typeface="黑体" panose="02010609060101010101" pitchFamily="49" charset="-122"/>
              </a:rPr>
              <a:t>网关IP</a:t>
            </a:r>
            <a:r>
              <a:rPr lang="en-US" altLang="en-US" sz="2200" dirty="0">
                <a:latin typeface="微软雅黑" panose="020B0503020204020204" pitchFamily="34" charset="-122"/>
                <a:ea typeface="微软雅黑" panose="020B0503020204020204" pitchFamily="34" charset="-122"/>
                <a:sym typeface="黑体" panose="02010609060101010101" pitchFamily="49" charset="-122"/>
              </a:rPr>
              <a:t>  </a:t>
            </a:r>
            <a:r>
              <a:rPr lang="zh-CN" altLang="en-US" sz="2200" dirty="0">
                <a:latin typeface="微软雅黑" panose="020B0503020204020204" pitchFamily="34" charset="-122"/>
                <a:ea typeface="微软雅黑" panose="020B0503020204020204" pitchFamily="34" charset="-122"/>
                <a:sym typeface="黑体" panose="02010609060101010101" pitchFamily="49" charset="-122"/>
              </a:rPr>
              <a:t>（与路由器的连通是否正常）</a:t>
            </a:r>
            <a:endParaRPr lang="en-US" altLang="en-US" sz="2200" dirty="0">
              <a:latin typeface="微软雅黑" panose="020B0503020204020204" pitchFamily="34" charset="-122"/>
              <a:ea typeface="微软雅黑" panose="020B0503020204020204" pitchFamily="34" charset="-122"/>
              <a:sym typeface="黑体" panose="02010609060101010101" pitchFamily="49" charset="-122"/>
            </a:endParaRPr>
          </a:p>
          <a:p>
            <a:pPr marL="0">
              <a:buNone/>
              <a:defRPr/>
            </a:pPr>
            <a:r>
              <a:rPr lang="en-US" altLang="en-US" sz="2200" dirty="0">
                <a:latin typeface="微软雅黑" panose="020B0503020204020204" pitchFamily="34" charset="-122"/>
                <a:ea typeface="微软雅黑" panose="020B0503020204020204" pitchFamily="34" charset="-122"/>
                <a:sym typeface="黑体" panose="02010609060101010101" pitchFamily="49" charset="-122"/>
              </a:rPr>
              <a:t>（5）ping </a:t>
            </a:r>
            <a:r>
              <a:rPr lang="en-US" altLang="en-US" sz="2200" dirty="0" err="1">
                <a:latin typeface="微软雅黑" panose="020B0503020204020204" pitchFamily="34" charset="-122"/>
                <a:ea typeface="微软雅黑" panose="020B0503020204020204" pitchFamily="34" charset="-122"/>
                <a:sym typeface="黑体" panose="02010609060101010101" pitchFamily="49" charset="-122"/>
              </a:rPr>
              <a:t>远程IP</a:t>
            </a:r>
            <a:r>
              <a:rPr lang="en-US" altLang="en-US" sz="2200" dirty="0">
                <a:latin typeface="微软雅黑" panose="020B0503020204020204" pitchFamily="34" charset="-122"/>
                <a:ea typeface="微软雅黑" panose="020B0503020204020204" pitchFamily="34" charset="-122"/>
                <a:sym typeface="黑体" panose="02010609060101010101" pitchFamily="49" charset="-122"/>
              </a:rPr>
              <a:t>  </a:t>
            </a:r>
            <a:r>
              <a:rPr lang="zh-CN" altLang="en-US" sz="2200" dirty="0">
                <a:latin typeface="微软雅黑" panose="020B0503020204020204" pitchFamily="34" charset="-122"/>
                <a:ea typeface="微软雅黑" panose="020B0503020204020204" pitchFamily="34" charset="-122"/>
                <a:sym typeface="黑体" panose="02010609060101010101" pitchFamily="49" charset="-122"/>
              </a:rPr>
              <a:t>（访问</a:t>
            </a:r>
            <a:r>
              <a:rPr lang="en-US" altLang="zh-CN" sz="2200" dirty="0">
                <a:latin typeface="微软雅黑" panose="020B0503020204020204" pitchFamily="34" charset="-122"/>
                <a:ea typeface="微软雅黑" panose="020B0503020204020204" pitchFamily="34" charset="-122"/>
                <a:sym typeface="黑体" panose="02010609060101010101" pitchFamily="49" charset="-122"/>
              </a:rPr>
              <a:t>internet</a:t>
            </a:r>
            <a:r>
              <a:rPr lang="zh-CN" altLang="en-US" sz="2200" dirty="0">
                <a:latin typeface="微软雅黑" panose="020B0503020204020204" pitchFamily="34" charset="-122"/>
                <a:ea typeface="微软雅黑" panose="020B0503020204020204" pitchFamily="34" charset="-122"/>
                <a:sym typeface="黑体" panose="02010609060101010101" pitchFamily="49" charset="-122"/>
              </a:rPr>
              <a:t>是否成功，如：百度</a:t>
            </a:r>
            <a:r>
              <a:rPr lang="en-US" altLang="zh-CN" sz="2200" dirty="0">
                <a:latin typeface="微软雅黑" panose="020B0503020204020204" pitchFamily="34" charset="-122"/>
                <a:ea typeface="微软雅黑" panose="020B0503020204020204" pitchFamily="34" charset="-122"/>
                <a:sym typeface="黑体" panose="02010609060101010101" pitchFamily="49" charset="-122"/>
              </a:rPr>
              <a:t>IP</a:t>
            </a:r>
            <a:r>
              <a:rPr lang="zh-CN" altLang="en-US" sz="2200" dirty="0">
                <a:latin typeface="微软雅黑" panose="020B0503020204020204" pitchFamily="34" charset="-122"/>
                <a:ea typeface="微软雅黑" panose="020B0503020204020204" pitchFamily="34" charset="-122"/>
                <a:sym typeface="黑体" panose="02010609060101010101" pitchFamily="49" charset="-122"/>
              </a:rPr>
              <a:t>地址）</a:t>
            </a:r>
            <a:endParaRPr lang="en-US" altLang="en-US" sz="2200" dirty="0">
              <a:latin typeface="微软雅黑" panose="020B0503020204020204" pitchFamily="34" charset="-122"/>
              <a:ea typeface="微软雅黑" panose="020B0503020204020204" pitchFamily="34" charset="-122"/>
              <a:sym typeface="黑体" panose="02010609060101010101" pitchFamily="49" charset="-122"/>
            </a:endParaRPr>
          </a:p>
          <a:p>
            <a:pPr marL="0">
              <a:buNone/>
              <a:defRPr/>
            </a:pPr>
            <a:r>
              <a:rPr lang="en-US" altLang="en-US" sz="2200" dirty="0">
                <a:latin typeface="微软雅黑" panose="020B0503020204020204" pitchFamily="34" charset="-122"/>
                <a:ea typeface="微软雅黑" panose="020B0503020204020204" pitchFamily="34" charset="-122"/>
                <a:sym typeface="黑体" panose="02010609060101010101" pitchFamily="49" charset="-122"/>
              </a:rPr>
              <a:t>（6）ping localhost   </a:t>
            </a:r>
            <a:r>
              <a:rPr lang="zh-CN" altLang="en-US" sz="2200" dirty="0">
                <a:latin typeface="微软雅黑" panose="020B0503020204020204" pitchFamily="34" charset="-122"/>
                <a:ea typeface="微软雅黑" panose="020B0503020204020204" pitchFamily="34" charset="-122"/>
                <a:sym typeface="黑体" panose="02010609060101010101" pitchFamily="49" charset="-122"/>
              </a:rPr>
              <a:t>（主机</a:t>
            </a:r>
            <a:r>
              <a:rPr lang="en-US" altLang="zh-CN" sz="2200" dirty="0">
                <a:latin typeface="微软雅黑" panose="020B0503020204020204" pitchFamily="34" charset="-122"/>
                <a:ea typeface="微软雅黑" panose="020B0503020204020204" pitchFamily="34" charset="-122"/>
                <a:sym typeface="黑体" panose="02010609060101010101" pitchFamily="49" charset="-122"/>
              </a:rPr>
              <a:t>host</a:t>
            </a:r>
            <a:r>
              <a:rPr lang="zh-CN" altLang="en-US" sz="2200" dirty="0">
                <a:latin typeface="微软雅黑" panose="020B0503020204020204" pitchFamily="34" charset="-122"/>
                <a:ea typeface="微软雅黑" panose="020B0503020204020204" pitchFamily="34" charset="-122"/>
                <a:sym typeface="黑体" panose="02010609060101010101" pitchFamily="49" charset="-122"/>
              </a:rPr>
              <a:t>是否配置成功）</a:t>
            </a:r>
            <a:endParaRPr lang="en-US" altLang="en-US" sz="2200" dirty="0">
              <a:latin typeface="微软雅黑" panose="020B0503020204020204" pitchFamily="34" charset="-122"/>
              <a:ea typeface="微软雅黑" panose="020B0503020204020204" pitchFamily="34" charset="-122"/>
              <a:sym typeface="黑体" panose="02010609060101010101" pitchFamily="49" charset="-122"/>
            </a:endParaRPr>
          </a:p>
          <a:p>
            <a:pPr marL="0">
              <a:buNone/>
              <a:defRPr/>
            </a:pPr>
            <a:r>
              <a:rPr lang="en-US" altLang="en-US" sz="2200" dirty="0">
                <a:latin typeface="微软雅黑" panose="020B0503020204020204" pitchFamily="34" charset="-122"/>
                <a:ea typeface="微软雅黑" panose="020B0503020204020204" pitchFamily="34" charset="-122"/>
                <a:sym typeface="黑体" panose="02010609060101010101" pitchFamily="49" charset="-122"/>
              </a:rPr>
              <a:t>（7）ping 网络域名（如</a:t>
            </a:r>
            <a:r>
              <a:rPr lang="en-US" altLang="en-US" sz="2200" dirty="0">
                <a:latin typeface="微软雅黑" panose="020B0503020204020204" pitchFamily="34" charset="-122"/>
                <a:ea typeface="微软雅黑" panose="020B0503020204020204" pitchFamily="34" charset="-122"/>
                <a:sym typeface="黑体" panose="02010609060101010101" pitchFamily="49" charset="-122"/>
                <a:hlinkClick r:id="rId2"/>
              </a:rPr>
              <a:t>www.21cn.com</a:t>
            </a:r>
            <a:r>
              <a:rPr lang="en-US" altLang="en-US" sz="2200" dirty="0">
                <a:latin typeface="微软雅黑" panose="020B0503020204020204" pitchFamily="34" charset="-122"/>
                <a:ea typeface="微软雅黑" panose="020B0503020204020204" pitchFamily="34" charset="-122"/>
                <a:sym typeface="黑体" panose="02010609060101010101" pitchFamily="49" charset="-122"/>
              </a:rPr>
              <a:t>）</a:t>
            </a:r>
            <a:r>
              <a:rPr lang="zh-CN" altLang="en-US" sz="2200" dirty="0">
                <a:latin typeface="微软雅黑" panose="020B0503020204020204" pitchFamily="34" charset="-122"/>
                <a:ea typeface="微软雅黑" panose="020B0503020204020204" pitchFamily="34" charset="-122"/>
                <a:sym typeface="黑体" panose="02010609060101010101" pitchFamily="49" charset="-122"/>
              </a:rPr>
              <a:t>查看</a:t>
            </a:r>
            <a:r>
              <a:rPr lang="en-US" altLang="zh-CN" sz="2200" dirty="0">
                <a:latin typeface="微软雅黑" panose="020B0503020204020204" pitchFamily="34" charset="-122"/>
                <a:ea typeface="微软雅黑" panose="020B0503020204020204" pitchFamily="34" charset="-122"/>
                <a:sym typeface="黑体" panose="02010609060101010101" pitchFamily="49" charset="-122"/>
              </a:rPr>
              <a:t>DNS</a:t>
            </a:r>
            <a:r>
              <a:rPr lang="zh-CN" altLang="en-US" sz="2200" dirty="0">
                <a:latin typeface="微软雅黑" panose="020B0503020204020204" pitchFamily="34" charset="-122"/>
                <a:ea typeface="微软雅黑" panose="020B0503020204020204" pitchFamily="34" charset="-122"/>
                <a:sym typeface="黑体" panose="02010609060101010101" pitchFamily="49" charset="-122"/>
              </a:rPr>
              <a:t>服务器是否正常</a:t>
            </a:r>
            <a:endParaRPr lang="en-US" altLang="en-US" sz="2200" dirty="0">
              <a:latin typeface="微软雅黑" panose="020B0503020204020204" pitchFamily="34" charset="-122"/>
              <a:ea typeface="微软雅黑" panose="020B0503020204020204" pitchFamily="34" charset="-122"/>
              <a:sym typeface="黑体" panose="02010609060101010101" pitchFamily="49" charset="-122"/>
            </a:endParaRPr>
          </a:p>
          <a:p>
            <a:pPr marL="0" indent="0" algn="just">
              <a:lnSpc>
                <a:spcPct val="120000"/>
              </a:lnSpc>
              <a:buNone/>
              <a:defRPr/>
            </a:pPr>
            <a:endParaRPr lang="en-US" altLang="en-US" sz="2200" b="1" dirty="0">
              <a:latin typeface="微软雅黑" panose="020B0503020204020204" pitchFamily="34" charset="-122"/>
              <a:ea typeface="微软雅黑" panose="020B0503020204020204" pitchFamily="34" charset="-122"/>
              <a:sym typeface="黑体" panose="02010609060101010101" pitchFamily="49" charset="-122"/>
            </a:endParaRPr>
          </a:p>
          <a:p>
            <a:pPr marL="0">
              <a:lnSpc>
                <a:spcPts val="1200"/>
              </a:lnSpc>
              <a:buNone/>
              <a:defRPr/>
            </a:pPr>
            <a:endParaRPr lang="en-US" altLang="en-US" sz="2200" dirty="0">
              <a:latin typeface="微软雅黑" panose="020B0503020204020204" pitchFamily="34" charset="-122"/>
              <a:ea typeface="微软雅黑" panose="020B0503020204020204" pitchFamily="34" charset="-122"/>
              <a:sym typeface="黑体" panose="02010609060101010101" pitchFamily="49" charset="-122"/>
            </a:endParaRPr>
          </a:p>
        </p:txBody>
      </p:sp>
      <p:sp>
        <p:nvSpPr>
          <p:cNvPr id="2" name="矩形 1">
            <a:extLst>
              <a:ext uri="{FF2B5EF4-FFF2-40B4-BE49-F238E27FC236}">
                <a16:creationId xmlns:a16="http://schemas.microsoft.com/office/drawing/2014/main" id="{628A963C-2438-33BA-FAB6-8DC9558881BF}"/>
              </a:ext>
            </a:extLst>
          </p:cNvPr>
          <p:cNvSpPr/>
          <p:nvPr/>
        </p:nvSpPr>
        <p:spPr>
          <a:xfrm>
            <a:off x="0" y="0"/>
            <a:ext cx="7515225"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540385">
              <a:defRPr/>
            </a:pPr>
            <a:endPar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网络设备基础配置</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常用的网络命令</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一</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p>
          <a:p>
            <a:pPr indent="540385">
              <a:defRPr/>
            </a:pP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49490C60-F89F-98B4-1709-FBDE8F0B26F3}"/>
              </a:ext>
            </a:extLst>
          </p:cNvPr>
          <p:cNvSpPr>
            <a:spLocks noGrp="1" noChangeArrowheads="1"/>
          </p:cNvSpPr>
          <p:nvPr>
            <p:ph sz="half" idx="2"/>
          </p:nvPr>
        </p:nvSpPr>
        <p:spPr>
          <a:xfrm>
            <a:off x="219306" y="530225"/>
            <a:ext cx="11701347" cy="5802313"/>
          </a:xfrm>
        </p:spPr>
        <p:txBody>
          <a:bodyPr>
            <a:normAutofit fontScale="85000" lnSpcReduction="10000"/>
          </a:bodyPr>
          <a:lstStyle/>
          <a:p>
            <a:pPr marL="0">
              <a:lnSpc>
                <a:spcPts val="1200"/>
              </a:lnSpc>
              <a:buNone/>
              <a:defRPr/>
            </a:pPr>
            <a:endParaRPr lang="en-US" altLang="en-US" sz="2200" dirty="0">
              <a:latin typeface="微软雅黑" panose="020B0503020204020204" pitchFamily="34" charset="-122"/>
              <a:ea typeface="微软雅黑" panose="020B0503020204020204" pitchFamily="34" charset="-122"/>
              <a:sym typeface="黑体" panose="02010609060101010101" pitchFamily="49" charset="-122"/>
            </a:endParaRPr>
          </a:p>
          <a:p>
            <a:pPr>
              <a:lnSpc>
                <a:spcPts val="3500"/>
              </a:lnSpc>
              <a:spcBef>
                <a:spcPct val="0"/>
              </a:spcBef>
              <a:spcAft>
                <a:spcPts val="1800"/>
              </a:spcAft>
              <a:buFontTx/>
              <a:buNone/>
              <a:defRPr/>
            </a:pPr>
            <a:r>
              <a:rPr lang="en-US" altLang="zh-CN" sz="2400" b="1" dirty="0">
                <a:latin typeface="微软雅黑" panose="020B0503020204020204" pitchFamily="34" charset="-122"/>
                <a:ea typeface="微软雅黑" panose="020B0503020204020204" pitchFamily="34" charset="-122"/>
              </a:rPr>
              <a:t>   3. ping</a:t>
            </a:r>
            <a:r>
              <a:rPr lang="zh-CN" altLang="en-US" sz="2400" b="1" dirty="0">
                <a:latin typeface="微软雅黑" panose="020B0503020204020204" pitchFamily="34" charset="-122"/>
                <a:ea typeface="微软雅黑" panose="020B0503020204020204" pitchFamily="34" charset="-122"/>
              </a:rPr>
              <a:t>命令使用的相关参数含义</a:t>
            </a:r>
            <a:endParaRPr lang="en-US" altLang="zh-CN" sz="2400" b="1" dirty="0">
              <a:latin typeface="微软雅黑" panose="020B0503020204020204" pitchFamily="34" charset="-122"/>
              <a:ea typeface="微软雅黑" panose="020B0503020204020204" pitchFamily="34" charset="-122"/>
            </a:endParaRPr>
          </a:p>
          <a:p>
            <a:pPr marL="0" indent="0">
              <a:lnSpc>
                <a:spcPts val="2000"/>
              </a:lnSpc>
              <a:spcBef>
                <a:spcPct val="0"/>
              </a:spcBef>
              <a:buNone/>
              <a:defRPr/>
            </a:pPr>
            <a:r>
              <a:rPr lang="en-US" altLang="zh-CN" sz="1800" b="1" dirty="0">
                <a:latin typeface="微软雅黑" panose="020B0503020204020204" pitchFamily="34" charset="-122"/>
                <a:ea typeface="微软雅黑" panose="020B0503020204020204" pitchFamily="34" charset="-122"/>
              </a:rPr>
              <a:t>       [/?] </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列出</a:t>
            </a:r>
            <a:r>
              <a:rPr lang="en-US" altLang="zh-CN" sz="1800" dirty="0">
                <a:latin typeface="微软雅黑" panose="020B0503020204020204" pitchFamily="34" charset="-122"/>
                <a:ea typeface="微软雅黑" panose="020B0503020204020204" pitchFamily="34" charset="-122"/>
              </a:rPr>
              <a:t>ping</a:t>
            </a:r>
            <a:r>
              <a:rPr lang="zh-CN" altLang="en-US" sz="1800" dirty="0">
                <a:latin typeface="微软雅黑" panose="020B0503020204020204" pitchFamily="34" charset="-122"/>
                <a:ea typeface="微软雅黑" panose="020B0503020204020204" pitchFamily="34" charset="-122"/>
              </a:rPr>
              <a:t>的相关参数</a:t>
            </a:r>
            <a:endParaRPr lang="en-US" altLang="zh-CN" sz="1800" dirty="0">
              <a:latin typeface="微软雅黑" panose="020B0503020204020204" pitchFamily="34" charset="-122"/>
              <a:ea typeface="微软雅黑" panose="020B0503020204020204" pitchFamily="34" charset="-122"/>
            </a:endParaRPr>
          </a:p>
          <a:p>
            <a:pPr>
              <a:lnSpc>
                <a:spcPts val="2000"/>
              </a:lnSpc>
              <a:spcBef>
                <a:spcPct val="0"/>
              </a:spcBef>
              <a:buNone/>
              <a:defRPr/>
            </a:pPr>
            <a:r>
              <a:rPr lang="en-US" altLang="zh-CN" sz="1800"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[-t]</a:t>
            </a:r>
            <a:r>
              <a:rPr lang="en-US" altLang="zh-CN" sz="1800" dirty="0">
                <a:latin typeface="微软雅黑" panose="020B0503020204020204" pitchFamily="34" charset="-122"/>
                <a:ea typeface="微软雅黑" panose="020B0503020204020204" pitchFamily="34" charset="-122"/>
              </a:rPr>
              <a:t> ————   </a:t>
            </a:r>
            <a:r>
              <a:rPr lang="zh-CN" altLang="en-US" sz="1800" dirty="0">
                <a:latin typeface="微软雅黑" panose="020B0503020204020204" pitchFamily="34" charset="-122"/>
                <a:ea typeface="微软雅黑" panose="020B0503020204020204" pitchFamily="34" charset="-122"/>
              </a:rPr>
              <a:t>一直</a:t>
            </a:r>
            <a:r>
              <a:rPr lang="en-US" altLang="zh-CN" sz="1800" dirty="0">
                <a:latin typeface="微软雅黑" panose="020B0503020204020204" pitchFamily="34" charset="-122"/>
                <a:ea typeface="微软雅黑" panose="020B0503020204020204" pitchFamily="34" charset="-122"/>
              </a:rPr>
              <a:t>Ping</a:t>
            </a:r>
            <a:r>
              <a:rPr lang="zh-CN" altLang="en-US" sz="1800" dirty="0">
                <a:latin typeface="微软雅黑" panose="020B0503020204020204" pitchFamily="34" charset="-122"/>
                <a:ea typeface="微软雅黑" panose="020B0503020204020204" pitchFamily="34" charset="-122"/>
              </a:rPr>
              <a:t>指定的计算机</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直到从键盘按下</a:t>
            </a:r>
            <a:r>
              <a:rPr lang="en-US" altLang="zh-CN" sz="1800" dirty="0">
                <a:latin typeface="微软雅黑" panose="020B0503020204020204" pitchFamily="34" charset="-122"/>
                <a:ea typeface="微软雅黑" panose="020B0503020204020204" pitchFamily="34" charset="-122"/>
              </a:rPr>
              <a:t>Control-C</a:t>
            </a:r>
            <a:r>
              <a:rPr lang="zh-CN" altLang="en-US" sz="1800" dirty="0">
                <a:latin typeface="微软雅黑" panose="020B0503020204020204" pitchFamily="34" charset="-122"/>
                <a:ea typeface="微软雅黑" panose="020B0503020204020204" pitchFamily="34" charset="-122"/>
              </a:rPr>
              <a:t>中断</a:t>
            </a:r>
            <a:endParaRPr lang="en-US" altLang="zh-CN" sz="1800" dirty="0">
              <a:latin typeface="微软雅黑" panose="020B0503020204020204" pitchFamily="34" charset="-122"/>
              <a:ea typeface="微软雅黑" panose="020B0503020204020204" pitchFamily="34" charset="-122"/>
            </a:endParaRPr>
          </a:p>
          <a:p>
            <a:pPr>
              <a:lnSpc>
                <a:spcPts val="2000"/>
              </a:lnSpc>
              <a:spcBef>
                <a:spcPct val="0"/>
              </a:spcBef>
              <a:buNone/>
              <a:defRPr/>
            </a:pPr>
            <a:r>
              <a:rPr lang="en-US" altLang="zh-CN" sz="1800"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[-a]</a:t>
            </a:r>
            <a:r>
              <a:rPr lang="en-US" altLang="zh-CN" sz="1800" dirty="0">
                <a:latin typeface="微软雅黑" panose="020B0503020204020204" pitchFamily="34" charset="-122"/>
                <a:ea typeface="微软雅黑" panose="020B0503020204020204" pitchFamily="34" charset="-122"/>
              </a:rPr>
              <a:t> ————  </a:t>
            </a:r>
            <a:r>
              <a:rPr lang="zh-CN" altLang="en-US" sz="1800" dirty="0">
                <a:latin typeface="微软雅黑" panose="020B0503020204020204" pitchFamily="34" charset="-122"/>
                <a:ea typeface="微软雅黑" panose="020B0503020204020204" pitchFamily="34" charset="-122"/>
              </a:rPr>
              <a:t>将地址解析为计算机</a:t>
            </a:r>
            <a:r>
              <a:rPr lang="en-US" altLang="zh-CN" sz="1800" dirty="0" err="1">
                <a:latin typeface="微软雅黑" panose="020B0503020204020204" pitchFamily="34" charset="-122"/>
                <a:ea typeface="微软雅黑" panose="020B0503020204020204" pitchFamily="34" charset="-122"/>
              </a:rPr>
              <a:t>NetBios</a:t>
            </a:r>
            <a:r>
              <a:rPr lang="zh-CN" altLang="en-US" sz="1800" dirty="0">
                <a:latin typeface="微软雅黑" panose="020B0503020204020204" pitchFamily="34" charset="-122"/>
                <a:ea typeface="微软雅黑" panose="020B0503020204020204" pitchFamily="34" charset="-122"/>
              </a:rPr>
              <a:t>名</a:t>
            </a:r>
            <a:endParaRPr lang="en-US" altLang="zh-CN" sz="1800" dirty="0">
              <a:latin typeface="微软雅黑" panose="020B0503020204020204" pitchFamily="34" charset="-122"/>
              <a:ea typeface="微软雅黑" panose="020B0503020204020204" pitchFamily="34" charset="-122"/>
            </a:endParaRPr>
          </a:p>
          <a:p>
            <a:pPr algn="just">
              <a:lnSpc>
                <a:spcPts val="2000"/>
              </a:lnSpc>
              <a:spcBef>
                <a:spcPct val="0"/>
              </a:spcBef>
              <a:buNone/>
              <a:defRPr/>
            </a:pPr>
            <a:r>
              <a:rPr lang="en-US" altLang="zh-CN" sz="1800"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[-n count]</a:t>
            </a:r>
            <a:r>
              <a:rPr lang="en-US" altLang="zh-CN" sz="1800" i="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发送</a:t>
            </a:r>
            <a:r>
              <a:rPr lang="en-US" altLang="zh-CN" sz="1800" dirty="0">
                <a:latin typeface="微软雅黑" panose="020B0503020204020204" pitchFamily="34" charset="-122"/>
                <a:ea typeface="微软雅黑" panose="020B0503020204020204" pitchFamily="34" charset="-122"/>
              </a:rPr>
              <a:t>count</a:t>
            </a:r>
            <a:r>
              <a:rPr lang="zh-CN" altLang="en-US" sz="1800" dirty="0">
                <a:latin typeface="微软雅黑" panose="020B0503020204020204" pitchFamily="34" charset="-122"/>
                <a:ea typeface="微软雅黑" panose="020B0503020204020204" pitchFamily="34" charset="-122"/>
              </a:rPr>
              <a:t>指定的</a:t>
            </a:r>
            <a:r>
              <a:rPr lang="en-US" altLang="zh-CN" sz="1800" dirty="0">
                <a:latin typeface="微软雅黑" panose="020B0503020204020204" pitchFamily="34" charset="-122"/>
                <a:ea typeface="微软雅黑" panose="020B0503020204020204" pitchFamily="34" charset="-122"/>
              </a:rPr>
              <a:t>ECHO</a:t>
            </a:r>
            <a:r>
              <a:rPr lang="zh-CN" altLang="en-US" sz="1800" dirty="0">
                <a:latin typeface="微软雅黑" panose="020B0503020204020204" pitchFamily="34" charset="-122"/>
                <a:ea typeface="微软雅黑" panose="020B0503020204020204" pitchFamily="34" charset="-122"/>
              </a:rPr>
              <a:t>数据包数。通过这个命令可以自己定义发送的个数，对衡量网络速度很有帮助。能够测试发送数据包的返回平均时间，及时间的快慢程度。默认值为 </a:t>
            </a:r>
            <a:r>
              <a:rPr lang="en-US" altLang="zh-CN" sz="1800" dirty="0">
                <a:latin typeface="微软雅黑" panose="020B0503020204020204" pitchFamily="34" charset="-122"/>
                <a:ea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algn="just">
              <a:lnSpc>
                <a:spcPts val="2000"/>
              </a:lnSpc>
              <a:spcBef>
                <a:spcPct val="0"/>
              </a:spcBef>
              <a:buNone/>
              <a:defRPr/>
            </a:pPr>
            <a:r>
              <a:rPr lang="en-US" altLang="zh-CN" sz="1800"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[-l size]</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发送指定数据量的</a:t>
            </a:r>
            <a:r>
              <a:rPr lang="en-US" altLang="zh-CN" sz="1800" dirty="0">
                <a:latin typeface="微软雅黑" panose="020B0503020204020204" pitchFamily="34" charset="-122"/>
                <a:ea typeface="微软雅黑" panose="020B0503020204020204" pitchFamily="34" charset="-122"/>
              </a:rPr>
              <a:t>ECHO</a:t>
            </a:r>
            <a:r>
              <a:rPr lang="zh-CN" altLang="en-US" sz="1800" dirty="0">
                <a:latin typeface="微软雅黑" panose="020B0503020204020204" pitchFamily="34" charset="-122"/>
                <a:ea typeface="微软雅黑" panose="020B0503020204020204" pitchFamily="34" charset="-122"/>
              </a:rPr>
              <a:t>数据包。默认为 </a:t>
            </a:r>
            <a:r>
              <a:rPr lang="en-US" altLang="zh-CN" sz="1800" dirty="0">
                <a:latin typeface="微软雅黑" panose="020B0503020204020204" pitchFamily="34" charset="-122"/>
                <a:ea typeface="微软雅黑" panose="020B0503020204020204" pitchFamily="34" charset="-122"/>
              </a:rPr>
              <a:t>32 </a:t>
            </a:r>
            <a:r>
              <a:rPr lang="zh-CN" altLang="en-US" sz="1800" dirty="0">
                <a:latin typeface="微软雅黑" panose="020B0503020204020204" pitchFamily="34" charset="-122"/>
                <a:ea typeface="微软雅黑" panose="020B0503020204020204" pitchFamily="34" charset="-122"/>
              </a:rPr>
              <a:t>字节；最大值是</a:t>
            </a:r>
            <a:r>
              <a:rPr lang="en-US" altLang="zh-CN" sz="1800" dirty="0">
                <a:latin typeface="微软雅黑" panose="020B0503020204020204" pitchFamily="34" charset="-122"/>
                <a:ea typeface="微软雅黑" panose="020B0503020204020204" pitchFamily="34" charset="-122"/>
              </a:rPr>
              <a:t>65500byt</a:t>
            </a:r>
          </a:p>
          <a:p>
            <a:pPr algn="just">
              <a:lnSpc>
                <a:spcPts val="2000"/>
              </a:lnSpc>
              <a:spcBef>
                <a:spcPct val="0"/>
              </a:spcBef>
              <a:buNone/>
              <a:defRPr/>
            </a:pPr>
            <a:r>
              <a:rPr lang="en-US" altLang="zh-CN" sz="1800"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[-f]</a:t>
            </a:r>
            <a:r>
              <a:rPr lang="en-US" altLang="zh-CN" sz="1800" dirty="0">
                <a:latin typeface="微软雅黑" panose="020B0503020204020204" pitchFamily="34" charset="-122"/>
                <a:ea typeface="微软雅黑" panose="020B0503020204020204" pitchFamily="34" charset="-122"/>
              </a:rPr>
              <a:t> ————  </a:t>
            </a:r>
            <a:r>
              <a:rPr lang="zh-CN" altLang="en-US" sz="1800" dirty="0">
                <a:latin typeface="微软雅黑" panose="020B0503020204020204" pitchFamily="34" charset="-122"/>
                <a:ea typeface="微软雅黑" panose="020B0503020204020204" pitchFamily="34" charset="-122"/>
              </a:rPr>
              <a:t>在数据包中发送“不要分段”标志</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数据包就不会被路由上的网关分段。通常你 所发送的数据包都会通过路由分段   再发送给对方，加上此参数以后路由就不会再分段处理。</a:t>
            </a:r>
            <a:endParaRPr lang="en-US" altLang="zh-CN" sz="1800" dirty="0">
              <a:latin typeface="微软雅黑" panose="020B0503020204020204" pitchFamily="34" charset="-122"/>
              <a:ea typeface="微软雅黑" panose="020B0503020204020204" pitchFamily="34" charset="-122"/>
            </a:endParaRPr>
          </a:p>
          <a:p>
            <a:pPr>
              <a:lnSpc>
                <a:spcPts val="2000"/>
              </a:lnSpc>
              <a:spcBef>
                <a:spcPct val="0"/>
              </a:spcBef>
              <a:buNone/>
              <a:defRPr/>
            </a:pPr>
            <a:r>
              <a:rPr lang="en-US" altLang="zh-CN" sz="1800"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a:t>
            </a:r>
            <a:r>
              <a:rPr lang="en-US" altLang="zh-CN" sz="1800" b="1" dirty="0" err="1">
                <a:latin typeface="微软雅黑" panose="020B0503020204020204" pitchFamily="34" charset="-122"/>
                <a:ea typeface="微软雅黑" panose="020B0503020204020204" pitchFamily="34" charset="-122"/>
              </a:rPr>
              <a:t>i</a:t>
            </a:r>
            <a:r>
              <a:rPr lang="en-US" altLang="zh-CN" sz="1800" b="1" dirty="0">
                <a:latin typeface="微软雅黑" panose="020B0503020204020204" pitchFamily="34" charset="-122"/>
                <a:ea typeface="微软雅黑" panose="020B0503020204020204" pitchFamily="34" charset="-122"/>
              </a:rPr>
              <a:t> TTL]</a:t>
            </a:r>
            <a:r>
              <a:rPr lang="en-US" altLang="zh-CN" sz="1800"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将“生存时间”字段设置为</a:t>
            </a:r>
            <a:r>
              <a:rPr lang="en-US" altLang="zh-CN" sz="1800" dirty="0">
                <a:latin typeface="微软雅黑" panose="020B0503020204020204" pitchFamily="34" charset="-122"/>
                <a:ea typeface="微软雅黑" panose="020B0503020204020204" pitchFamily="34" charset="-122"/>
              </a:rPr>
              <a:t>TTL</a:t>
            </a:r>
            <a:r>
              <a:rPr lang="zh-CN" altLang="en-US" sz="1800" dirty="0">
                <a:latin typeface="微软雅黑" panose="020B0503020204020204" pitchFamily="34" charset="-122"/>
                <a:ea typeface="微软雅黑" panose="020B0503020204020204" pitchFamily="34" charset="-122"/>
              </a:rPr>
              <a:t>指定的值。指定</a:t>
            </a:r>
            <a:r>
              <a:rPr lang="en-US" altLang="zh-CN" sz="1800" dirty="0">
                <a:latin typeface="微软雅黑" panose="020B0503020204020204" pitchFamily="34" charset="-122"/>
                <a:ea typeface="微软雅黑" panose="020B0503020204020204" pitchFamily="34" charset="-122"/>
              </a:rPr>
              <a:t>TTL</a:t>
            </a:r>
            <a:r>
              <a:rPr lang="zh-CN" altLang="en-US" sz="1800" dirty="0">
                <a:latin typeface="微软雅黑" panose="020B0503020204020204" pitchFamily="34" charset="-122"/>
                <a:ea typeface="微软雅黑" panose="020B0503020204020204" pitchFamily="34" charset="-122"/>
              </a:rPr>
              <a:t>值在对方的系统里停留的时间。同时检查网络运转情况的。</a:t>
            </a:r>
            <a:endParaRPr lang="en-US" altLang="zh-CN" sz="1800" dirty="0">
              <a:latin typeface="微软雅黑" panose="020B0503020204020204" pitchFamily="34" charset="-122"/>
              <a:ea typeface="微软雅黑" panose="020B0503020204020204" pitchFamily="34" charset="-122"/>
            </a:endParaRPr>
          </a:p>
          <a:p>
            <a:pPr>
              <a:lnSpc>
                <a:spcPts val="2000"/>
              </a:lnSpc>
              <a:spcBef>
                <a:spcPct val="0"/>
              </a:spcBef>
              <a:buNone/>
              <a:defRPr/>
            </a:pPr>
            <a:r>
              <a:rPr lang="en-US" altLang="zh-CN" sz="1800"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[-v TOS]</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tos</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将“服务类型”字段设置为 </a:t>
            </a:r>
            <a:r>
              <a:rPr lang="en-US" altLang="zh-CN" sz="1800" dirty="0" err="1">
                <a:latin typeface="微软雅黑" panose="020B0503020204020204" pitchFamily="34" charset="-122"/>
                <a:ea typeface="微软雅黑" panose="020B0503020204020204" pitchFamily="34" charset="-122"/>
              </a:rPr>
              <a:t>tos</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指定的值。</a:t>
            </a:r>
            <a:endParaRPr lang="en-US" altLang="zh-CN" sz="1800" dirty="0">
              <a:latin typeface="微软雅黑" panose="020B0503020204020204" pitchFamily="34" charset="-122"/>
              <a:ea typeface="微软雅黑" panose="020B0503020204020204" pitchFamily="34" charset="-122"/>
            </a:endParaRPr>
          </a:p>
          <a:p>
            <a:pPr>
              <a:lnSpc>
                <a:spcPts val="2000"/>
              </a:lnSpc>
              <a:spcBef>
                <a:spcPct val="0"/>
              </a:spcBef>
              <a:buNone/>
              <a:defRPr/>
            </a:pPr>
            <a:r>
              <a:rPr lang="en-US" altLang="zh-CN" sz="1800"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[-r count]</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在“记录路由”字段中记录传出和返回数据包的路由。通常情况下，发送的数据包是通过一系列路由才到达目标地址的，通过此参数可以设定，想探测经过路由的个数。限定能跟踪到</a:t>
            </a:r>
            <a:r>
              <a:rPr lang="en-US" altLang="zh-CN" sz="1800" dirty="0">
                <a:latin typeface="微软雅黑" panose="020B0503020204020204" pitchFamily="34" charset="-122"/>
                <a:ea typeface="微软雅黑" panose="020B0503020204020204" pitchFamily="34" charset="-122"/>
              </a:rPr>
              <a:t>9</a:t>
            </a:r>
            <a:r>
              <a:rPr lang="zh-CN" altLang="en-US" sz="1800" dirty="0">
                <a:latin typeface="微软雅黑" panose="020B0503020204020204" pitchFamily="34" charset="-122"/>
                <a:ea typeface="微软雅黑" panose="020B0503020204020204" pitchFamily="34" charset="-122"/>
              </a:rPr>
              <a:t>个路由。</a:t>
            </a:r>
            <a:endParaRPr lang="en-US" altLang="zh-CN" sz="1800" dirty="0">
              <a:latin typeface="微软雅黑" panose="020B0503020204020204" pitchFamily="34" charset="-122"/>
              <a:ea typeface="微软雅黑" panose="020B0503020204020204" pitchFamily="34" charset="-122"/>
            </a:endParaRPr>
          </a:p>
          <a:p>
            <a:pPr>
              <a:lnSpc>
                <a:spcPts val="2000"/>
              </a:lnSpc>
              <a:spcBef>
                <a:spcPct val="0"/>
              </a:spcBef>
              <a:buNone/>
              <a:defRPr/>
            </a:pPr>
            <a:r>
              <a:rPr lang="en-US" altLang="zh-CN" sz="1800"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[-s count] </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指定 </a:t>
            </a:r>
            <a:r>
              <a:rPr lang="en-US" altLang="zh-CN" sz="1800" dirty="0">
                <a:latin typeface="微软雅黑" panose="020B0503020204020204" pitchFamily="34" charset="-122"/>
                <a:ea typeface="微软雅黑" panose="020B0503020204020204" pitchFamily="34" charset="-122"/>
              </a:rPr>
              <a:t>count </a:t>
            </a:r>
            <a:r>
              <a:rPr lang="zh-CN" altLang="en-US" sz="1800" dirty="0">
                <a:latin typeface="微软雅黑" panose="020B0503020204020204" pitchFamily="34" charset="-122"/>
                <a:ea typeface="微软雅黑" panose="020B0503020204020204" pitchFamily="34" charset="-122"/>
              </a:rPr>
              <a:t>指定的跃点数的时间戳。与参数</a:t>
            </a:r>
            <a:r>
              <a:rPr lang="en-US" altLang="zh-CN" sz="1800" dirty="0">
                <a:latin typeface="微软雅黑" panose="020B0503020204020204" pitchFamily="34" charset="-122"/>
                <a:ea typeface="微软雅黑" panose="020B0503020204020204" pitchFamily="34" charset="-122"/>
              </a:rPr>
              <a:t>-r</a:t>
            </a:r>
            <a:r>
              <a:rPr lang="zh-CN" altLang="en-US" sz="1800" dirty="0">
                <a:latin typeface="微软雅黑" panose="020B0503020204020204" pitchFamily="34" charset="-122"/>
                <a:ea typeface="微软雅黑" panose="020B0503020204020204" pitchFamily="34" charset="-122"/>
              </a:rPr>
              <a:t>差不多，但此参数不记录数据包返回所经过的路由，最多只记录</a:t>
            </a:r>
            <a:r>
              <a:rPr lang="en-US" altLang="zh-CN" sz="1800" dirty="0">
                <a:latin typeface="微软雅黑" panose="020B0503020204020204" pitchFamily="34" charset="-122"/>
                <a:ea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rPr>
              <a:t>个。</a:t>
            </a:r>
            <a:endParaRPr lang="en-US" altLang="zh-CN" sz="1800" dirty="0">
              <a:latin typeface="微软雅黑" panose="020B0503020204020204" pitchFamily="34" charset="-122"/>
              <a:ea typeface="微软雅黑" panose="020B0503020204020204" pitchFamily="34" charset="-122"/>
            </a:endParaRPr>
          </a:p>
          <a:p>
            <a:pPr>
              <a:lnSpc>
                <a:spcPts val="2000"/>
              </a:lnSpc>
              <a:spcBef>
                <a:spcPct val="0"/>
              </a:spcBef>
              <a:buNone/>
              <a:defRPr/>
            </a:pPr>
            <a:r>
              <a:rPr lang="en-US" altLang="zh-CN" sz="1800"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[-j host-list]</a:t>
            </a:r>
            <a:r>
              <a:rPr lang="en-US" altLang="zh-CN" sz="1800"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利用 </a:t>
            </a:r>
            <a:r>
              <a:rPr lang="en-US" altLang="zh-CN" sz="1800" dirty="0">
                <a:latin typeface="微软雅黑" panose="020B0503020204020204" pitchFamily="34" charset="-122"/>
                <a:ea typeface="微软雅黑" panose="020B0503020204020204" pitchFamily="34" charset="-122"/>
              </a:rPr>
              <a:t>computer-list </a:t>
            </a:r>
            <a:r>
              <a:rPr lang="zh-CN" altLang="en-US" sz="1800" dirty="0">
                <a:latin typeface="微软雅黑" panose="020B0503020204020204" pitchFamily="34" charset="-122"/>
                <a:ea typeface="微软雅黑" panose="020B0503020204020204" pitchFamily="34" charset="-122"/>
              </a:rPr>
              <a:t>指定的计算机列表路由数据包。连续计算机可以被中间网关分隔</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路由稀疏源</a:t>
            </a:r>
            <a:r>
              <a:rPr lang="en-US" altLang="zh-CN" sz="1800" dirty="0">
                <a:latin typeface="微软雅黑" panose="020B0503020204020204" pitchFamily="34" charset="-122"/>
                <a:ea typeface="微软雅黑" panose="020B0503020204020204" pitchFamily="34" charset="-122"/>
              </a:rPr>
              <a:t>) IP </a:t>
            </a:r>
            <a:r>
              <a:rPr lang="zh-CN" altLang="en-US" sz="1800" dirty="0">
                <a:latin typeface="微软雅黑" panose="020B0503020204020204" pitchFamily="34" charset="-122"/>
                <a:ea typeface="微软雅黑" panose="020B0503020204020204" pitchFamily="34" charset="-122"/>
              </a:rPr>
              <a:t>允许的最大数量为 </a:t>
            </a:r>
            <a:r>
              <a:rPr lang="en-US" altLang="zh-CN" sz="1800" dirty="0">
                <a:latin typeface="微软雅黑" panose="020B0503020204020204" pitchFamily="34" charset="-122"/>
                <a:ea typeface="微软雅黑" panose="020B0503020204020204" pitchFamily="34" charset="-122"/>
              </a:rPr>
              <a:t>9</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a:lnSpc>
                <a:spcPts val="2000"/>
              </a:lnSpc>
              <a:spcBef>
                <a:spcPct val="0"/>
              </a:spcBef>
              <a:buNone/>
              <a:defRPr/>
            </a:pPr>
            <a:r>
              <a:rPr lang="en-US" altLang="zh-CN" sz="1800"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[-k host-list]</a:t>
            </a:r>
            <a:r>
              <a:rPr lang="en-US" altLang="zh-CN" sz="1800"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利用 </a:t>
            </a:r>
            <a:r>
              <a:rPr lang="en-US" altLang="zh-CN" sz="1800" dirty="0">
                <a:latin typeface="微软雅黑" panose="020B0503020204020204" pitchFamily="34" charset="-122"/>
                <a:ea typeface="微软雅黑" panose="020B0503020204020204" pitchFamily="34" charset="-122"/>
              </a:rPr>
              <a:t>computer-list </a:t>
            </a:r>
            <a:r>
              <a:rPr lang="zh-CN" altLang="en-US" sz="1800" dirty="0">
                <a:latin typeface="微软雅黑" panose="020B0503020204020204" pitchFamily="34" charset="-122"/>
                <a:ea typeface="微软雅黑" panose="020B0503020204020204" pitchFamily="34" charset="-122"/>
              </a:rPr>
              <a:t>指定的计算机列表路由数据包。连续计算机不能被中间网关分隔</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路由严格源</a:t>
            </a:r>
            <a:r>
              <a:rPr lang="en-US" altLang="zh-CN" sz="1800" dirty="0">
                <a:latin typeface="微软雅黑" panose="020B0503020204020204" pitchFamily="34" charset="-122"/>
                <a:ea typeface="微软雅黑" panose="020B0503020204020204" pitchFamily="34" charset="-122"/>
              </a:rPr>
              <a:t>)IP </a:t>
            </a:r>
            <a:r>
              <a:rPr lang="zh-CN" altLang="en-US" sz="1800" dirty="0">
                <a:latin typeface="微软雅黑" panose="020B0503020204020204" pitchFamily="34" charset="-122"/>
                <a:ea typeface="微软雅黑" panose="020B0503020204020204" pitchFamily="34" charset="-122"/>
              </a:rPr>
              <a:t>允许的最大数量为 </a:t>
            </a:r>
            <a:r>
              <a:rPr lang="en-US" altLang="zh-CN" sz="1800" dirty="0">
                <a:latin typeface="微软雅黑" panose="020B0503020204020204" pitchFamily="34" charset="-122"/>
                <a:ea typeface="微软雅黑" panose="020B0503020204020204" pitchFamily="34" charset="-122"/>
              </a:rPr>
              <a:t>9</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a:lnSpc>
                <a:spcPts val="2000"/>
              </a:lnSpc>
              <a:spcBef>
                <a:spcPct val="0"/>
              </a:spcBef>
              <a:buNone/>
              <a:defRPr/>
            </a:pPr>
            <a:r>
              <a:rPr lang="en-US" altLang="zh-CN" sz="1800" dirty="0">
                <a:latin typeface="微软雅黑" panose="020B0503020204020204" pitchFamily="34" charset="-122"/>
                <a:ea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rPr>
              <a:t>[-w timeout] </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指定超时间隔，单位为毫秒。</a:t>
            </a:r>
            <a:endParaRPr lang="zh-CN" altLang="en-US" sz="1800"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86188647-7F91-8C2B-3786-C629F75CF96D}"/>
              </a:ext>
            </a:extLst>
          </p:cNvPr>
          <p:cNvSpPr/>
          <p:nvPr/>
        </p:nvSpPr>
        <p:spPr>
          <a:xfrm>
            <a:off x="0" y="0"/>
            <a:ext cx="6872520"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540385">
              <a:defRPr/>
            </a:pPr>
            <a:endPar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常用的网络命令（一）</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——ping</a:t>
            </a:r>
          </a:p>
          <a:p>
            <a:pPr indent="540385">
              <a:defRPr/>
            </a:pP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FB6577FD-55B4-D091-ABBD-74021E9068BD}"/>
              </a:ext>
            </a:extLst>
          </p:cNvPr>
          <p:cNvSpPr>
            <a:spLocks noGrp="1" noChangeArrowheads="1"/>
          </p:cNvSpPr>
          <p:nvPr>
            <p:ph sz="half" idx="2"/>
          </p:nvPr>
        </p:nvSpPr>
        <p:spPr>
          <a:xfrm>
            <a:off x="0" y="370813"/>
            <a:ext cx="11690195" cy="4913313"/>
          </a:xfrm>
        </p:spPr>
        <p:txBody>
          <a:bodyPr/>
          <a:lstStyle/>
          <a:p>
            <a:pPr marL="0">
              <a:lnSpc>
                <a:spcPts val="1200"/>
              </a:lnSpc>
              <a:buNone/>
              <a:defRPr/>
            </a:pPr>
            <a:endParaRPr lang="en-US" altLang="en-US" sz="2200" dirty="0">
              <a:latin typeface="微软雅黑" panose="020B0503020204020204" pitchFamily="34" charset="-122"/>
              <a:ea typeface="微软雅黑" panose="020B0503020204020204" pitchFamily="34" charset="-122"/>
              <a:sym typeface="黑体" panose="02010609060101010101" pitchFamily="49" charset="-122"/>
            </a:endParaRPr>
          </a:p>
          <a:p>
            <a:pPr>
              <a:lnSpc>
                <a:spcPct val="200000"/>
              </a:lnSpc>
              <a:spcBef>
                <a:spcPct val="0"/>
              </a:spcBef>
              <a:buFontTx/>
              <a:buNone/>
              <a:defRPr/>
            </a:pPr>
            <a:r>
              <a:rPr lang="en-US" altLang="zh-CN" sz="2000" b="1" dirty="0">
                <a:latin typeface="微软雅黑" panose="020B0503020204020204" pitchFamily="34" charset="-122"/>
                <a:ea typeface="微软雅黑" panose="020B0503020204020204" pitchFamily="34" charset="-122"/>
              </a:rPr>
              <a:t>   4. ping</a:t>
            </a:r>
            <a:r>
              <a:rPr lang="zh-CN" altLang="en-US" sz="2000" b="1" dirty="0">
                <a:latin typeface="微软雅黑" panose="020B0503020204020204" pitchFamily="34" charset="-122"/>
                <a:ea typeface="微软雅黑" panose="020B0503020204020204" pitchFamily="34" charset="-122"/>
              </a:rPr>
              <a:t>命令使用的相关参数含义</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注意事项</a:t>
            </a:r>
            <a:endParaRPr lang="en-US" altLang="zh-CN" sz="2000" dirty="0"/>
          </a:p>
          <a:p>
            <a:pPr>
              <a:lnSpc>
                <a:spcPts val="2700"/>
              </a:lnSpc>
              <a:spcBef>
                <a:spcPct val="0"/>
              </a:spcBef>
              <a:buNone/>
              <a:defRPr/>
            </a:pPr>
            <a:r>
              <a:rPr lang="zh-CN" altLang="en-US" sz="2000" dirty="0">
                <a:solidFill>
                  <a:srgbClr val="333333"/>
                </a:solidFill>
                <a:latin typeface="Arial" panose="020B0604020202020204" pitchFamily="34" charset="0"/>
                <a:cs typeface="Arial" panose="020B0604020202020204" pitchFamily="34" charset="0"/>
              </a:rPr>
              <a:t> ①</a:t>
            </a:r>
            <a:r>
              <a:rPr lang="en-US" altLang="zh-CN" sz="2000" b="1" dirty="0">
                <a:solidFill>
                  <a:srgbClr val="333333"/>
                </a:solidFill>
                <a:latin typeface="Arial" panose="020B0604020202020204" pitchFamily="34" charset="0"/>
                <a:cs typeface="Arial" panose="020B0604020202020204" pitchFamily="34" charset="0"/>
              </a:rPr>
              <a:t>【-</a:t>
            </a:r>
            <a:r>
              <a:rPr lang="zh-CN" altLang="zh-CN" sz="2000" b="1" dirty="0">
                <a:solidFill>
                  <a:srgbClr val="333333"/>
                </a:solidFill>
                <a:latin typeface="Arial" panose="020B0604020202020204" pitchFamily="34" charset="0"/>
                <a:cs typeface="Arial" panose="020B0604020202020204" pitchFamily="34" charset="0"/>
              </a:rPr>
              <a:t>i </a:t>
            </a:r>
            <a:r>
              <a:rPr lang="en-US" altLang="zh-CN" sz="2000" b="1" dirty="0">
                <a:solidFill>
                  <a:srgbClr val="333333"/>
                </a:solidFill>
                <a:latin typeface="Arial" panose="020B0604020202020204" pitchFamily="34" charset="0"/>
                <a:cs typeface="Arial" panose="020B0604020202020204" pitchFamily="34" charset="0"/>
              </a:rPr>
              <a:t>】</a:t>
            </a:r>
            <a:r>
              <a:rPr lang="zh-CN" altLang="zh-CN" sz="2000" dirty="0">
                <a:solidFill>
                  <a:srgbClr val="333333"/>
                </a:solidFill>
                <a:latin typeface="Arial" panose="020B0604020202020204" pitchFamily="34" charset="0"/>
                <a:cs typeface="Arial" panose="020B0604020202020204" pitchFamily="34" charset="0"/>
              </a:rPr>
              <a:t>指定发送回响请求消息的IP标题中的TTL字段值，其默认值是主机的默认TTL值。对于Windows XP 主机，该值一般是128。TTL的最大值是255</a:t>
            </a:r>
            <a:endParaRPr lang="en-US" altLang="zh-CN" sz="2000" dirty="0">
              <a:solidFill>
                <a:srgbClr val="333333"/>
              </a:solidFill>
              <a:latin typeface="Arial" panose="020B0604020202020204" pitchFamily="34" charset="0"/>
              <a:cs typeface="Arial" panose="020B0604020202020204" pitchFamily="34" charset="0"/>
            </a:endParaRPr>
          </a:p>
          <a:p>
            <a:pPr>
              <a:lnSpc>
                <a:spcPts val="2700"/>
              </a:lnSpc>
              <a:spcBef>
                <a:spcPct val="0"/>
              </a:spcBef>
              <a:buNone/>
              <a:defRPr/>
            </a:pPr>
            <a:r>
              <a:rPr lang="en-US" altLang="zh-CN" sz="2000" dirty="0">
                <a:solidFill>
                  <a:srgbClr val="333333"/>
                </a:solidFill>
                <a:latin typeface="Arial" panose="020B0604020202020204" pitchFamily="34" charset="0"/>
                <a:cs typeface="Arial" panose="020B0604020202020204" pitchFamily="34" charset="0"/>
              </a:rPr>
              <a:t> </a:t>
            </a:r>
            <a:r>
              <a:rPr lang="zh-CN" altLang="zh-CN" sz="2000" dirty="0">
                <a:solidFill>
                  <a:srgbClr val="333333"/>
                </a:solidFill>
                <a:latin typeface="Arial" panose="020B0604020202020204" pitchFamily="34" charset="0"/>
                <a:cs typeface="Arial" panose="020B0604020202020204" pitchFamily="34" charset="0"/>
              </a:rPr>
              <a:t>②</a:t>
            </a:r>
            <a:r>
              <a:rPr lang="en-US" altLang="zh-CN" sz="2000" b="1" dirty="0">
                <a:solidFill>
                  <a:srgbClr val="333333"/>
                </a:solidFill>
                <a:latin typeface="Arial" panose="020B0604020202020204" pitchFamily="34" charset="0"/>
                <a:cs typeface="Arial" panose="020B0604020202020204" pitchFamily="34" charset="0"/>
              </a:rPr>
              <a:t>【</a:t>
            </a:r>
            <a:r>
              <a:rPr lang="zh-CN" altLang="zh-CN" sz="2000" b="1" dirty="0">
                <a:solidFill>
                  <a:srgbClr val="333333"/>
                </a:solidFill>
                <a:latin typeface="Arial" panose="020B0604020202020204" pitchFamily="34" charset="0"/>
                <a:cs typeface="Arial" panose="020B0604020202020204" pitchFamily="34" charset="0"/>
              </a:rPr>
              <a:t>-v </a:t>
            </a:r>
            <a:r>
              <a:rPr lang="en-US" altLang="zh-CN" sz="2000" b="1" dirty="0">
                <a:solidFill>
                  <a:srgbClr val="333333"/>
                </a:solidFill>
                <a:latin typeface="Arial" panose="020B0604020202020204" pitchFamily="34" charset="0"/>
                <a:cs typeface="Arial" panose="020B0604020202020204" pitchFamily="34" charset="0"/>
              </a:rPr>
              <a:t>】</a:t>
            </a:r>
            <a:r>
              <a:rPr lang="zh-CN" altLang="zh-CN" sz="2000" dirty="0">
                <a:solidFill>
                  <a:srgbClr val="333333"/>
                </a:solidFill>
                <a:latin typeface="Arial" panose="020B0604020202020204" pitchFamily="34" charset="0"/>
                <a:cs typeface="Arial" panose="020B0604020202020204" pitchFamily="34" charset="0"/>
              </a:rPr>
              <a:t>指定发送回响请求消息的IP标题中的“服务类型（TOS）”字段值，默认值是0。TOS被指定为0到255的十进制数</a:t>
            </a:r>
            <a:endParaRPr lang="en-US" altLang="zh-CN" sz="2000" dirty="0">
              <a:solidFill>
                <a:srgbClr val="333333"/>
              </a:solidFill>
              <a:latin typeface="Arial" panose="020B0604020202020204" pitchFamily="34" charset="0"/>
              <a:cs typeface="Arial" panose="020B0604020202020204" pitchFamily="34" charset="0"/>
            </a:endParaRPr>
          </a:p>
          <a:p>
            <a:pPr>
              <a:lnSpc>
                <a:spcPts val="2700"/>
              </a:lnSpc>
              <a:spcBef>
                <a:spcPct val="0"/>
              </a:spcBef>
              <a:buNone/>
              <a:defRPr/>
            </a:pPr>
            <a:r>
              <a:rPr lang="en-US" altLang="zh-CN" sz="2000" dirty="0">
                <a:solidFill>
                  <a:srgbClr val="333333"/>
                </a:solidFill>
                <a:latin typeface="Arial" panose="020B0604020202020204" pitchFamily="34" charset="0"/>
                <a:cs typeface="Arial" panose="020B0604020202020204" pitchFamily="34" charset="0"/>
              </a:rPr>
              <a:t> </a:t>
            </a:r>
            <a:r>
              <a:rPr lang="zh-CN" altLang="zh-CN" sz="2000" dirty="0">
                <a:solidFill>
                  <a:srgbClr val="333333"/>
                </a:solidFill>
                <a:latin typeface="Arial" panose="020B0604020202020204" pitchFamily="34" charset="0"/>
                <a:cs typeface="Arial" panose="020B0604020202020204" pitchFamily="34" charset="0"/>
              </a:rPr>
              <a:t>③</a:t>
            </a:r>
            <a:r>
              <a:rPr lang="en-US" altLang="zh-CN" sz="2000" b="1" dirty="0">
                <a:solidFill>
                  <a:srgbClr val="333333"/>
                </a:solidFill>
                <a:latin typeface="Arial" panose="020B0604020202020204" pitchFamily="34" charset="0"/>
                <a:cs typeface="Arial" panose="020B0604020202020204" pitchFamily="34" charset="0"/>
              </a:rPr>
              <a:t>【</a:t>
            </a:r>
            <a:r>
              <a:rPr lang="zh-CN" altLang="zh-CN" sz="2000" b="1" dirty="0">
                <a:solidFill>
                  <a:srgbClr val="333333"/>
                </a:solidFill>
                <a:latin typeface="Arial" panose="020B0604020202020204" pitchFamily="34" charset="0"/>
                <a:cs typeface="Arial" panose="020B0604020202020204" pitchFamily="34" charset="0"/>
              </a:rPr>
              <a:t>-s </a:t>
            </a:r>
            <a:r>
              <a:rPr lang="en-US" altLang="zh-CN" sz="2000" b="1" dirty="0">
                <a:solidFill>
                  <a:srgbClr val="333333"/>
                </a:solidFill>
                <a:latin typeface="Arial" panose="020B0604020202020204" pitchFamily="34" charset="0"/>
                <a:cs typeface="Arial" panose="020B0604020202020204" pitchFamily="34" charset="0"/>
              </a:rPr>
              <a:t>】</a:t>
            </a:r>
            <a:r>
              <a:rPr lang="zh-CN" altLang="zh-CN" sz="2000" dirty="0">
                <a:solidFill>
                  <a:srgbClr val="333333"/>
                </a:solidFill>
                <a:latin typeface="Arial" panose="020B0604020202020204" pitchFamily="34" charset="0"/>
                <a:cs typeface="Arial" panose="020B0604020202020204" pitchFamily="34" charset="0"/>
              </a:rPr>
              <a:t>指定IP标题中的"internet"时间戳"选项用于记录每个跃点的回响请求消息和响应的回响应答消息的到达时间。count的最小值必须为1，最大值为4</a:t>
            </a:r>
            <a:endParaRPr lang="en-US" altLang="zh-CN" sz="2000" dirty="0">
              <a:solidFill>
                <a:srgbClr val="333333"/>
              </a:solidFill>
              <a:latin typeface="Arial" panose="020B0604020202020204" pitchFamily="34" charset="0"/>
              <a:cs typeface="Arial" panose="020B0604020202020204" pitchFamily="34" charset="0"/>
            </a:endParaRPr>
          </a:p>
          <a:p>
            <a:pPr>
              <a:lnSpc>
                <a:spcPts val="2700"/>
              </a:lnSpc>
              <a:spcBef>
                <a:spcPct val="0"/>
              </a:spcBef>
              <a:buNone/>
              <a:defRPr/>
            </a:pPr>
            <a:r>
              <a:rPr lang="zh-CN" altLang="zh-CN" sz="800" dirty="0">
                <a:latin typeface="Arial" panose="020B0604020202020204" pitchFamily="34" charset="0"/>
              </a:rPr>
              <a:t> </a:t>
            </a:r>
            <a:endParaRPr lang="zh-CN" altLang="en-US" sz="2000" b="1" dirty="0">
              <a:latin typeface="微软雅黑" panose="020B0503020204020204" pitchFamily="34" charset="-122"/>
              <a:ea typeface="微软雅黑" panose="020B0503020204020204" pitchFamily="34" charset="-122"/>
            </a:endParaRPr>
          </a:p>
        </p:txBody>
      </p:sp>
      <p:pic>
        <p:nvPicPr>
          <p:cNvPr id="46084" name="Picture 7">
            <a:extLst>
              <a:ext uri="{FF2B5EF4-FFF2-40B4-BE49-F238E27FC236}">
                <a16:creationId xmlns:a16="http://schemas.microsoft.com/office/drawing/2014/main" id="{871A953A-0345-FE8E-EE90-42F4D02D6F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400" y="3429000"/>
            <a:ext cx="6400799" cy="310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DDCE423-FF77-56AE-4A99-6FDF5F39E9B1}"/>
              </a:ext>
            </a:extLst>
          </p:cNvPr>
          <p:cNvSpPr/>
          <p:nvPr/>
        </p:nvSpPr>
        <p:spPr>
          <a:xfrm>
            <a:off x="0" y="-27955"/>
            <a:ext cx="6872520"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540385">
              <a:defRPr/>
            </a:pPr>
            <a:endPar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常用的网络命令（一）</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——ping</a:t>
            </a:r>
          </a:p>
          <a:p>
            <a:pPr indent="540385">
              <a:defRPr/>
            </a:pP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B60E96AD-0857-CB11-2F69-7E8A16DB2DCA}"/>
              </a:ext>
            </a:extLst>
          </p:cNvPr>
          <p:cNvSpPr>
            <a:spLocks noGrp="1" noChangeArrowheads="1"/>
          </p:cNvSpPr>
          <p:nvPr>
            <p:ph sz="half" idx="2"/>
          </p:nvPr>
        </p:nvSpPr>
        <p:spPr>
          <a:xfrm>
            <a:off x="369592" y="892125"/>
            <a:ext cx="9972133" cy="3686175"/>
          </a:xfrm>
        </p:spPr>
        <p:txBody>
          <a:bodyPr/>
          <a:lstStyle/>
          <a:p>
            <a:pPr marL="0" indent="0" algn="just">
              <a:lnSpc>
                <a:spcPct val="120000"/>
              </a:lnSpc>
              <a:spcBef>
                <a:spcPts val="600"/>
              </a:spcBef>
              <a:spcAft>
                <a:spcPts val="600"/>
              </a:spcAft>
              <a:buNone/>
              <a:defRPr/>
            </a:pPr>
            <a:r>
              <a:rPr lang="en-US" altLang="zh-CN" sz="2200" b="1" dirty="0">
                <a:latin typeface="微软雅黑" panose="020B0503020204020204" pitchFamily="34" charset="-122"/>
                <a:ea typeface="微软雅黑" panose="020B0503020204020204" pitchFamily="34" charset="-122"/>
                <a:sym typeface="黑体" panose="02010609060101010101" pitchFamily="49" charset="-122"/>
              </a:rPr>
              <a:t>5</a:t>
            </a:r>
            <a:r>
              <a:rPr lang="en-US" altLang="en-US" sz="2200" b="1" dirty="0">
                <a:latin typeface="微软雅黑" panose="020B0503020204020204" pitchFamily="34" charset="-122"/>
                <a:ea typeface="微软雅黑" panose="020B0503020204020204" pitchFamily="34" charset="-122"/>
                <a:sym typeface="黑体" panose="02010609060101010101" pitchFamily="49" charset="-122"/>
              </a:rPr>
              <a:t>. </a:t>
            </a:r>
            <a:r>
              <a:rPr lang="en-US" altLang="en-US" sz="2200" b="1" dirty="0" err="1">
                <a:latin typeface="微软雅黑" panose="020B0503020204020204" pitchFamily="34" charset="-122"/>
                <a:ea typeface="微软雅黑" panose="020B0503020204020204" pitchFamily="34" charset="-122"/>
                <a:sym typeface="黑体" panose="02010609060101010101" pitchFamily="49" charset="-122"/>
              </a:rPr>
              <a:t>ping命令的</a:t>
            </a:r>
            <a:r>
              <a:rPr lang="zh-CN" altLang="en-US" sz="2200" b="1" dirty="0">
                <a:latin typeface="微软雅黑" panose="020B0503020204020204" pitchFamily="34" charset="-122"/>
                <a:ea typeface="微软雅黑" panose="020B0503020204020204" pitchFamily="34" charset="-122"/>
                <a:sym typeface="黑体" panose="02010609060101010101" pitchFamily="49" charset="-122"/>
              </a:rPr>
              <a:t>常见返回信息</a:t>
            </a:r>
            <a:endParaRPr lang="en-US" altLang="en-US" sz="2200" b="1" dirty="0">
              <a:latin typeface="微软雅黑" panose="020B0503020204020204" pitchFamily="34" charset="-122"/>
              <a:ea typeface="微软雅黑" panose="020B0503020204020204" pitchFamily="34" charset="-122"/>
              <a:sym typeface="黑体" panose="02010609060101010101" pitchFamily="49" charset="-122"/>
            </a:endParaRPr>
          </a:p>
          <a:p>
            <a:pPr marL="0" indent="0" algn="just">
              <a:lnSpc>
                <a:spcPct val="120000"/>
              </a:lnSpc>
              <a:buNone/>
              <a:defRPr/>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（1）unknown </a:t>
            </a:r>
            <a:r>
              <a:rPr lang="en-US" altLang="en-US" sz="2000" dirty="0" err="1">
                <a:latin typeface="微软雅黑" panose="020B0503020204020204" pitchFamily="34" charset="-122"/>
                <a:ea typeface="微软雅黑" panose="020B0503020204020204" pitchFamily="34" charset="-122"/>
                <a:sym typeface="黑体" panose="02010609060101010101" pitchFamily="49" charset="-122"/>
              </a:rPr>
              <a:t>host：未知名主机</a:t>
            </a: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a:t>
            </a:r>
          </a:p>
          <a:p>
            <a:pPr marL="0" indent="0" algn="just">
              <a:lnSpc>
                <a:spcPct val="120000"/>
              </a:lnSpc>
              <a:buNone/>
              <a:defRPr/>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（2）Destination Host Unreachable </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不可通：</a:t>
            </a:r>
            <a:r>
              <a:rPr lang="zh-CN" altLang="en-US" sz="2000" dirty="0">
                <a:solidFill>
                  <a:srgbClr val="0066CC"/>
                </a:solidFill>
                <a:latin typeface="宋体" panose="02010600030101010101" pitchFamily="2" charset="-122"/>
                <a:ea typeface="宋体" panose="02010600030101010101" pitchFamily="2" charset="-122"/>
              </a:rPr>
              <a:t>这个信息表示对方主机不存在或者没有 跟对方建立连接。</a:t>
            </a: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a:buFont typeface="Wingdings" panose="05000000000000000000" pitchFamily="2" charset="2"/>
              <a:buNone/>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（3）Request time out </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超时：</a:t>
            </a:r>
            <a:r>
              <a:rPr lang="en-US" altLang="zh-CN" sz="2000" dirty="0">
                <a:latin typeface="微软雅黑" panose="020B0503020204020204" pitchFamily="34" charset="-122"/>
                <a:ea typeface="微软雅黑" panose="020B0503020204020204" pitchFamily="34" charset="-122"/>
              </a:rPr>
              <a:t> </a:t>
            </a:r>
            <a:r>
              <a:rPr lang="zh-CN" altLang="en-US" sz="2000" dirty="0">
                <a:solidFill>
                  <a:srgbClr val="0066CC"/>
                </a:solidFill>
                <a:latin typeface="宋体" panose="02010600030101010101" pitchFamily="2" charset="-122"/>
                <a:ea typeface="宋体" panose="02010600030101010101" pitchFamily="2" charset="-122"/>
              </a:rPr>
              <a:t>这种情况通常是对方拒绝接收你发给它的数据包造成数据包丢失。大多数的原因可能是对方装有</a:t>
            </a:r>
            <a:r>
              <a:rPr lang="zh-CN" altLang="en-US" sz="2000" b="1" dirty="0">
                <a:solidFill>
                  <a:srgbClr val="0066CC"/>
                </a:solidFill>
                <a:latin typeface="宋体" panose="02010600030101010101" pitchFamily="2" charset="-122"/>
                <a:ea typeface="宋体" panose="02010600030101010101" pitchFamily="2" charset="-122"/>
              </a:rPr>
              <a:t>防火墙</a:t>
            </a:r>
            <a:r>
              <a:rPr lang="zh-CN" altLang="en-US" sz="2000" dirty="0">
                <a:solidFill>
                  <a:srgbClr val="0066CC"/>
                </a:solidFill>
                <a:latin typeface="宋体" panose="02010600030101010101" pitchFamily="2" charset="-122"/>
                <a:ea typeface="宋体" panose="02010600030101010101" pitchFamily="2" charset="-122"/>
              </a:rPr>
              <a:t>或已下线。 </a:t>
            </a: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marL="0" indent="0" algn="just">
              <a:lnSpc>
                <a:spcPct val="120000"/>
              </a:lnSpc>
              <a:buNone/>
              <a:defRPr/>
            </a:pPr>
            <a:endParaRPr lang="zh-CN" altLang="en-US" dirty="0"/>
          </a:p>
          <a:p>
            <a:pPr marL="0" algn="just">
              <a:buNone/>
              <a:defRPr/>
            </a:pPr>
            <a:endParaRPr lang="en-US" altLang="en-US" sz="2000" b="1" dirty="0">
              <a:latin typeface="微软雅黑" panose="020B0503020204020204" pitchFamily="34" charset="-122"/>
              <a:ea typeface="微软雅黑" panose="020B0503020204020204" pitchFamily="34" charset="-122"/>
              <a:sym typeface="黑体" panose="02010609060101010101" pitchFamily="49" charset="-122"/>
            </a:endParaRPr>
          </a:p>
        </p:txBody>
      </p:sp>
      <p:sp>
        <p:nvSpPr>
          <p:cNvPr id="2" name="矩形 1">
            <a:extLst>
              <a:ext uri="{FF2B5EF4-FFF2-40B4-BE49-F238E27FC236}">
                <a16:creationId xmlns:a16="http://schemas.microsoft.com/office/drawing/2014/main" id="{722AEB41-D1F0-4948-061B-0A9BA7C4DCF2}"/>
              </a:ext>
            </a:extLst>
          </p:cNvPr>
          <p:cNvSpPr/>
          <p:nvPr/>
        </p:nvSpPr>
        <p:spPr>
          <a:xfrm>
            <a:off x="0" y="0"/>
            <a:ext cx="6872520"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540385">
              <a:defRPr/>
            </a:pPr>
            <a:endPar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常用的网络命令（一）</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——ping</a:t>
            </a:r>
          </a:p>
          <a:p>
            <a:pPr indent="540385">
              <a:defRPr/>
            </a:pP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F860E1BC-0E8C-4298-D4D7-B81F7F29BDE7}"/>
              </a:ext>
            </a:extLst>
          </p:cNvPr>
          <p:cNvSpPr>
            <a:spLocks noGrp="1" noChangeArrowheads="1"/>
          </p:cNvSpPr>
          <p:nvPr>
            <p:ph sz="half" idx="2"/>
          </p:nvPr>
        </p:nvSpPr>
        <p:spPr>
          <a:xfrm>
            <a:off x="300501" y="765969"/>
            <a:ext cx="11738127" cy="3291507"/>
          </a:xfrm>
        </p:spPr>
        <p:txBody>
          <a:bodyPr>
            <a:normAutofit fontScale="92500" lnSpcReduction="20000"/>
          </a:bodyPr>
          <a:lstStyle/>
          <a:p>
            <a:pPr marL="0">
              <a:buNone/>
              <a:defRPr/>
            </a:pPr>
            <a:r>
              <a:rPr lang="zh-CN" altLang="en-US"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二、</a:t>
            </a:r>
            <a:r>
              <a:rPr lang="en-US" altLang="zh-CN"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ipconfig</a:t>
            </a:r>
            <a:r>
              <a:rPr lang="zh-CN" altLang="en-US"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命令的使用</a:t>
            </a:r>
            <a:endParaRPr lang="en-US" altLang="zh-CN" b="1" dirty="0">
              <a:solidFill>
                <a:schemeClr val="tx1"/>
              </a:solidFill>
              <a:latin typeface="微软雅黑" panose="020B0503020204020204" pitchFamily="34" charset="-122"/>
              <a:ea typeface="微软雅黑" panose="020B0503020204020204" pitchFamily="34" charset="-122"/>
              <a:sym typeface="黑体" panose="02010609060101010101" pitchFamily="49" charset="-122"/>
            </a:endParaRPr>
          </a:p>
          <a:p>
            <a:pPr marL="0">
              <a:lnSpc>
                <a:spcPct val="110000"/>
              </a:lnSpc>
              <a:buNone/>
              <a:defRPr/>
            </a:pPr>
            <a:r>
              <a:rPr lang="en-US" altLang="en-US" sz="2200" b="1" dirty="0">
                <a:latin typeface="微软雅黑" panose="020B0503020204020204" pitchFamily="34" charset="-122"/>
                <a:ea typeface="微软雅黑" panose="020B0503020204020204" pitchFamily="34" charset="-122"/>
                <a:sym typeface="黑体" panose="02010609060101010101" pitchFamily="49" charset="-122"/>
              </a:rPr>
              <a:t>1. </a:t>
            </a:r>
            <a:r>
              <a:rPr lang="en-US" altLang="zh-CN" sz="2000" b="1" dirty="0">
                <a:latin typeface="微软雅黑" panose="020B0503020204020204" pitchFamily="34" charset="-122"/>
                <a:ea typeface="微软雅黑" panose="020B0503020204020204" pitchFamily="34" charset="-122"/>
                <a:sym typeface="黑体" panose="02010609060101010101" pitchFamily="49" charset="-122"/>
              </a:rPr>
              <a:t>ipconfig </a:t>
            </a:r>
            <a:r>
              <a:rPr lang="en-US" altLang="en-US" sz="2200" b="1" dirty="0" err="1">
                <a:latin typeface="微软雅黑" panose="020B0503020204020204" pitchFamily="34" charset="-122"/>
                <a:ea typeface="微软雅黑" panose="020B0503020204020204" pitchFamily="34" charset="-122"/>
                <a:sym typeface="黑体" panose="02010609060101010101" pitchFamily="49" charset="-122"/>
              </a:rPr>
              <a:t>命令概述</a:t>
            </a:r>
            <a:endParaRPr lang="en-US" altLang="zh-CN" sz="2200" b="1" dirty="0">
              <a:latin typeface="微软雅黑" panose="020B0503020204020204" pitchFamily="34" charset="-122"/>
              <a:ea typeface="微软雅黑" panose="020B0503020204020204" pitchFamily="34" charset="-122"/>
              <a:sym typeface="黑体" panose="02010609060101010101" pitchFamily="49" charset="-122"/>
            </a:endParaRPr>
          </a:p>
          <a:p>
            <a:pPr marL="0" lvl="1" indent="0" algn="just">
              <a:lnSpc>
                <a:spcPct val="110000"/>
              </a:lnSpc>
              <a:spcBef>
                <a:spcPts val="1000"/>
              </a:spcBef>
              <a:buNone/>
              <a:defRPr/>
            </a:pPr>
            <a:r>
              <a:rPr lang="en-US" altLang="zh-CN" sz="1900" dirty="0">
                <a:solidFill>
                  <a:schemeClr val="tx1"/>
                </a:solidFill>
              </a:rPr>
              <a:t>ipconfig</a:t>
            </a:r>
            <a:r>
              <a:rPr lang="zh-CN" altLang="en-US" sz="1900" dirty="0">
                <a:solidFill>
                  <a:schemeClr val="tx1"/>
                </a:solidFill>
              </a:rPr>
              <a:t>命令可以查看主机当前的</a:t>
            </a:r>
            <a:r>
              <a:rPr lang="en-US" altLang="zh-CN" sz="1900" dirty="0">
                <a:solidFill>
                  <a:schemeClr val="tx1"/>
                </a:solidFill>
              </a:rPr>
              <a:t>TCP/IP</a:t>
            </a:r>
            <a:r>
              <a:rPr lang="zh-CN" altLang="en-US" sz="1900" dirty="0">
                <a:solidFill>
                  <a:schemeClr val="tx1"/>
                </a:solidFill>
              </a:rPr>
              <a:t>配置信息</a:t>
            </a:r>
            <a:r>
              <a:rPr lang="en-US" altLang="zh-CN" sz="1900" dirty="0">
                <a:solidFill>
                  <a:schemeClr val="tx1"/>
                </a:solidFill>
              </a:rPr>
              <a:t>(</a:t>
            </a:r>
            <a:r>
              <a:rPr lang="zh-CN" altLang="en-US" sz="1900" dirty="0">
                <a:solidFill>
                  <a:schemeClr val="tx1"/>
                </a:solidFill>
              </a:rPr>
              <a:t>如</a:t>
            </a:r>
            <a:r>
              <a:rPr lang="en-US" altLang="zh-CN" sz="1900" dirty="0">
                <a:solidFill>
                  <a:schemeClr val="tx1"/>
                </a:solidFill>
              </a:rPr>
              <a:t>IP</a:t>
            </a:r>
            <a:r>
              <a:rPr lang="zh-CN" altLang="en-US" sz="1900" dirty="0">
                <a:solidFill>
                  <a:schemeClr val="tx1"/>
                </a:solidFill>
              </a:rPr>
              <a:t>地址、网关、子网掩码等</a:t>
            </a:r>
            <a:r>
              <a:rPr lang="en-US" altLang="zh-CN" sz="1900" dirty="0">
                <a:solidFill>
                  <a:schemeClr val="tx1"/>
                </a:solidFill>
              </a:rPr>
              <a:t>)</a:t>
            </a:r>
            <a:r>
              <a:rPr lang="zh-CN" altLang="en-US" sz="1900" dirty="0">
                <a:solidFill>
                  <a:schemeClr val="tx1"/>
                </a:solidFill>
              </a:rPr>
              <a:t>、刷新动态主机配置协议</a:t>
            </a:r>
            <a:r>
              <a:rPr lang="en-US" altLang="zh-CN" sz="1900" dirty="0">
                <a:solidFill>
                  <a:schemeClr val="tx1"/>
                </a:solidFill>
              </a:rPr>
              <a:t>(DHCP)</a:t>
            </a:r>
            <a:r>
              <a:rPr lang="zh-CN" altLang="en-US" sz="1900" dirty="0">
                <a:solidFill>
                  <a:schemeClr val="tx1"/>
                </a:solidFill>
              </a:rPr>
              <a:t>和域名系统</a:t>
            </a:r>
            <a:r>
              <a:rPr lang="en-US" altLang="zh-CN" sz="1900" dirty="0">
                <a:solidFill>
                  <a:schemeClr val="tx1"/>
                </a:solidFill>
              </a:rPr>
              <a:t>(DNS)</a:t>
            </a:r>
            <a:r>
              <a:rPr lang="zh-CN" altLang="en-US" sz="1900" dirty="0">
                <a:solidFill>
                  <a:schemeClr val="tx1"/>
                </a:solidFill>
              </a:rPr>
              <a:t>设置。</a:t>
            </a:r>
            <a:endParaRPr lang="en-US" altLang="zh-CN" sz="1900" dirty="0">
              <a:solidFill>
                <a:schemeClr val="tx1"/>
              </a:solidFill>
            </a:endParaRPr>
          </a:p>
          <a:p>
            <a:pPr marL="0" lvl="1" indent="0" algn="just">
              <a:lnSpc>
                <a:spcPct val="110000"/>
              </a:lnSpc>
              <a:spcBef>
                <a:spcPts val="1000"/>
              </a:spcBef>
              <a:buNone/>
              <a:defRPr/>
            </a:pPr>
            <a:r>
              <a:rPr lang="en-US" altLang="zh-CN" sz="1900" b="1" dirty="0">
                <a:solidFill>
                  <a:schemeClr val="tx1"/>
                </a:solidFill>
                <a:latin typeface="微软雅黑" panose="020B0503020204020204" pitchFamily="34" charset="-122"/>
                <a:ea typeface="微软雅黑" panose="020B0503020204020204" pitchFamily="34" charset="-122"/>
              </a:rPr>
              <a:t>2</a:t>
            </a:r>
            <a:r>
              <a:rPr lang="en-US" altLang="zh-CN" sz="2200" b="1" dirty="0">
                <a:solidFill>
                  <a:schemeClr val="tx1"/>
                </a:solidFill>
                <a:latin typeface="微软雅黑" panose="020B0503020204020204" pitchFamily="34" charset="-122"/>
                <a:ea typeface="微软雅黑" panose="020B0503020204020204" pitchFamily="34" charset="-122"/>
              </a:rPr>
              <a:t>. ipconfig</a:t>
            </a:r>
            <a:r>
              <a:rPr lang="zh-CN" altLang="en-US" sz="2200" b="1" dirty="0">
                <a:solidFill>
                  <a:schemeClr val="tx1"/>
                </a:solidFill>
                <a:latin typeface="微软雅黑" panose="020B0503020204020204" pitchFamily="34" charset="-122"/>
                <a:ea typeface="微软雅黑" panose="020B0503020204020204" pitchFamily="34" charset="-122"/>
              </a:rPr>
              <a:t>命令的语法</a:t>
            </a:r>
            <a:endParaRPr lang="en-US" altLang="zh-CN" sz="2200" dirty="0">
              <a:latin typeface="微软雅黑" panose="020B0503020204020204" pitchFamily="34" charset="-122"/>
              <a:ea typeface="微软雅黑" panose="020B0503020204020204" pitchFamily="34" charset="-122"/>
            </a:endParaRPr>
          </a:p>
          <a:p>
            <a:pPr marL="0" indent="0">
              <a:lnSpc>
                <a:spcPct val="110000"/>
              </a:lnSpc>
              <a:buNone/>
              <a:defRPr/>
            </a:pPr>
            <a:r>
              <a:rPr lang="en-US" altLang="zh-CN" sz="2000" dirty="0"/>
              <a:t>(1) </a:t>
            </a:r>
            <a:r>
              <a:rPr lang="zh-CN" altLang="en-US" sz="2000" dirty="0"/>
              <a:t>要显示基本</a:t>
            </a:r>
            <a:r>
              <a:rPr lang="en-US" altLang="zh-CN" sz="2000" dirty="0"/>
              <a:t>TCP/IP</a:t>
            </a:r>
            <a:r>
              <a:rPr lang="zh-CN" altLang="en-US" sz="2000" dirty="0"/>
              <a:t>配置信息，可执行</a:t>
            </a:r>
            <a:r>
              <a:rPr lang="en-US" altLang="zh-CN" sz="2000" dirty="0"/>
              <a:t>ipconfig</a:t>
            </a:r>
            <a:r>
              <a:rPr lang="zh-CN" altLang="en-US" sz="2000" dirty="0"/>
              <a:t>命令。使用不带参数的</a:t>
            </a:r>
            <a:r>
              <a:rPr lang="en-US" altLang="zh-CN" sz="2000" dirty="0"/>
              <a:t>ipconfig</a:t>
            </a:r>
            <a:r>
              <a:rPr lang="zh-CN" altLang="en-US" sz="2000" dirty="0"/>
              <a:t>可以显示所有适配器的</a:t>
            </a:r>
            <a:r>
              <a:rPr lang="en-US" altLang="zh-CN" sz="2000" dirty="0"/>
              <a:t>IP</a:t>
            </a:r>
            <a:r>
              <a:rPr lang="zh-CN" altLang="en-US" sz="2000" dirty="0"/>
              <a:t>地址、子网掩码和默认网关。</a:t>
            </a:r>
          </a:p>
          <a:p>
            <a:pPr marL="0" indent="0" algn="just">
              <a:lnSpc>
                <a:spcPct val="110000"/>
              </a:lnSpc>
              <a:buNone/>
              <a:defRPr/>
            </a:pPr>
            <a:r>
              <a:rPr lang="en-US" altLang="zh-CN" sz="2000" dirty="0"/>
              <a:t>(2) </a:t>
            </a:r>
            <a:r>
              <a:rPr lang="zh-CN" altLang="en-US" sz="2000" dirty="0"/>
              <a:t>要显示完整的</a:t>
            </a:r>
            <a:r>
              <a:rPr lang="en-US" altLang="zh-CN" sz="2000" dirty="0"/>
              <a:t>TCP/IP</a:t>
            </a:r>
            <a:r>
              <a:rPr lang="zh-CN" altLang="en-US" sz="2000" dirty="0"/>
              <a:t>配置信息</a:t>
            </a:r>
            <a:r>
              <a:rPr lang="en-US" altLang="zh-CN" sz="2000" dirty="0"/>
              <a:t>(</a:t>
            </a:r>
            <a:r>
              <a:rPr lang="zh-CN" altLang="en-US" sz="2000" dirty="0"/>
              <a:t>主机名、</a:t>
            </a:r>
            <a:r>
              <a:rPr lang="en-US" altLang="zh-CN" sz="2000" dirty="0"/>
              <a:t>MAC</a:t>
            </a:r>
            <a:r>
              <a:rPr lang="zh-CN" altLang="en-US" sz="2000" dirty="0"/>
              <a:t>地址、</a:t>
            </a:r>
            <a:r>
              <a:rPr lang="en-US" altLang="zh-CN" sz="2000" dirty="0"/>
              <a:t>IP</a:t>
            </a:r>
            <a:r>
              <a:rPr lang="zh-CN" altLang="en-US" sz="2000" dirty="0"/>
              <a:t>地址、子网掩码、默认网关、</a:t>
            </a:r>
            <a:r>
              <a:rPr lang="en-US" altLang="zh-CN" sz="2000" dirty="0"/>
              <a:t>DNS</a:t>
            </a:r>
            <a:r>
              <a:rPr lang="zh-CN" altLang="en-US" sz="2000" dirty="0"/>
              <a:t>服务器等</a:t>
            </a:r>
            <a:r>
              <a:rPr lang="en-US" altLang="zh-CN" sz="2000" dirty="0"/>
              <a:t>)</a:t>
            </a:r>
            <a:r>
              <a:rPr lang="zh-CN" altLang="en-US" sz="2000" dirty="0"/>
              <a:t>，可执行“</a:t>
            </a:r>
            <a:r>
              <a:rPr lang="en-US" altLang="zh-CN" sz="2000" dirty="0"/>
              <a:t>ipconfig /all”</a:t>
            </a:r>
            <a:r>
              <a:rPr lang="zh-CN" altLang="en-US" sz="2000" dirty="0"/>
              <a:t>命令。</a:t>
            </a:r>
          </a:p>
          <a:p>
            <a:pPr marL="342900" lvl="1" indent="-342900" algn="just">
              <a:lnSpc>
                <a:spcPct val="120000"/>
              </a:lnSpc>
              <a:spcBef>
                <a:spcPts val="1000"/>
              </a:spcBef>
              <a:defRPr/>
            </a:pPr>
            <a:endParaRPr lang="zh-CN" altLang="en-US" dirty="0"/>
          </a:p>
          <a:p>
            <a:pPr marL="0" indent="0" algn="just">
              <a:lnSpc>
                <a:spcPct val="120000"/>
              </a:lnSpc>
              <a:buNone/>
              <a:defRPr/>
            </a:pPr>
            <a:endParaRPr lang="en-US" altLang="zh-CN" sz="2000" dirty="0">
              <a:latin typeface="微软雅黑" panose="020B0503020204020204" pitchFamily="34" charset="-122"/>
              <a:ea typeface="微软雅黑" panose="020B0503020204020204" pitchFamily="34" charset="-122"/>
            </a:endParaRPr>
          </a:p>
          <a:p>
            <a:pPr marL="0" indent="0" algn="just">
              <a:lnSpc>
                <a:spcPct val="120000"/>
              </a:lnSpc>
              <a:buNone/>
              <a:defRPr/>
            </a:pPr>
            <a:endParaRPr lang="en-US" altLang="zh-CN" sz="2000" dirty="0">
              <a:latin typeface="微软雅黑" panose="020B0503020204020204" pitchFamily="34" charset="-122"/>
              <a:ea typeface="微软雅黑" panose="020B0503020204020204" pitchFamily="34" charset="-122"/>
            </a:endParaRPr>
          </a:p>
          <a:p>
            <a:pPr marL="0" indent="0" algn="just">
              <a:lnSpc>
                <a:spcPct val="120000"/>
              </a:lnSpc>
              <a:buNone/>
              <a:defRPr/>
            </a:pPr>
            <a:endParaRPr lang="en-US" altLang="en-US" sz="2200" b="1" dirty="0">
              <a:latin typeface="微软雅黑" panose="020B0503020204020204" pitchFamily="34" charset="-122"/>
              <a:ea typeface="微软雅黑" panose="020B0503020204020204" pitchFamily="34" charset="-122"/>
              <a:sym typeface="黑体" panose="02010609060101010101" pitchFamily="49" charset="-122"/>
            </a:endParaRPr>
          </a:p>
          <a:p>
            <a:pPr marL="0">
              <a:lnSpc>
                <a:spcPts val="1200"/>
              </a:lnSpc>
              <a:buNone/>
              <a:defRPr/>
            </a:pPr>
            <a:endParaRPr lang="en-US" altLang="en-US" sz="2200" dirty="0">
              <a:latin typeface="微软雅黑" panose="020B0503020204020204" pitchFamily="34" charset="-122"/>
              <a:ea typeface="微软雅黑" panose="020B0503020204020204" pitchFamily="34" charset="-122"/>
              <a:sym typeface="黑体" panose="02010609060101010101" pitchFamily="49" charset="-122"/>
            </a:endParaRPr>
          </a:p>
        </p:txBody>
      </p:sp>
      <p:sp>
        <p:nvSpPr>
          <p:cNvPr id="2" name="矩形 1">
            <a:extLst>
              <a:ext uri="{FF2B5EF4-FFF2-40B4-BE49-F238E27FC236}">
                <a16:creationId xmlns:a16="http://schemas.microsoft.com/office/drawing/2014/main" id="{9284DB29-7E57-268B-80E5-11C16A2F377F}"/>
              </a:ext>
            </a:extLst>
          </p:cNvPr>
          <p:cNvSpPr/>
          <p:nvPr/>
        </p:nvSpPr>
        <p:spPr>
          <a:xfrm>
            <a:off x="0" y="0"/>
            <a:ext cx="7788953"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540385">
              <a:defRPr/>
            </a:pPr>
            <a:r>
              <a:rPr lang="zh-CN" altLang="en-US" sz="2800" b="1"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黑体" panose="02010609060101010101" pitchFamily="49" charset="-122"/>
              </a:rPr>
              <a:t>网络设备基础配置</a:t>
            </a:r>
            <a:r>
              <a:rPr lang="en-US" altLang="zh-CN" sz="2800" b="1"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黑体" panose="02010609060101010101" pitchFamily="49" charset="-122"/>
              </a:rPr>
              <a:t>——</a:t>
            </a:r>
            <a:r>
              <a:rPr lang="zh-CN" altLang="en-US" sz="2800" b="1"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黑体" panose="02010609060101010101" pitchFamily="49" charset="-122"/>
              </a:rPr>
              <a:t>常用的网络命令</a:t>
            </a:r>
            <a:r>
              <a:rPr lang="en-US" altLang="zh-CN" sz="2800" b="1"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黑体" panose="02010609060101010101" pitchFamily="49" charset="-122"/>
              </a:rPr>
              <a:t>(</a:t>
            </a:r>
            <a:r>
              <a:rPr lang="zh-CN" altLang="en-US" sz="2800" b="1"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黑体" panose="02010609060101010101" pitchFamily="49" charset="-122"/>
              </a:rPr>
              <a:t>二）</a:t>
            </a:r>
            <a:endParaRPr lang="en-US" altLang="en-US" sz="2800" b="1"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黑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1124"/>
            <a:ext cx="3996024" cy="566822"/>
          </a:xfrm>
          <a:prstGeom prst="rect">
            <a:avLst/>
          </a:prstGeom>
        </p:spPr>
        <p:txBody>
          <a:bodyPr vert="horz" wrap="square" lIns="0" tIns="12700" rIns="0" bIns="0" rtlCol="0">
            <a:spAutoFit/>
          </a:bodyPr>
          <a:lstStyle/>
          <a:p>
            <a:pPr marL="12700" algn="l" rtl="0">
              <a:lnSpc>
                <a:spcPct val="100000"/>
              </a:lnSpc>
              <a:spcBef>
                <a:spcPts val="100"/>
              </a:spcBef>
            </a:pPr>
            <a:r>
              <a:rPr lang="zh-CN" altLang="en-US" sz="3600" b="1" dirty="0">
                <a:solidFill>
                  <a:srgbClr val="68174B"/>
                </a:solidFill>
                <a:latin typeface="Times New Roman"/>
                <a:ea typeface="微软雅黑"/>
                <a:cs typeface="+mn-cs"/>
              </a:rPr>
              <a:t>提交作业要求</a:t>
            </a:r>
            <a:endParaRPr sz="3600" b="1" dirty="0">
              <a:solidFill>
                <a:srgbClr val="68174B"/>
              </a:solidFill>
              <a:latin typeface="Times New Roman"/>
              <a:ea typeface="微软雅黑"/>
              <a:cs typeface="+mn-cs"/>
            </a:endParaRPr>
          </a:p>
        </p:txBody>
      </p:sp>
      <p:sp>
        <p:nvSpPr>
          <p:cNvPr id="9" name="object 9"/>
          <p:cNvSpPr txBox="1"/>
          <p:nvPr/>
        </p:nvSpPr>
        <p:spPr>
          <a:xfrm>
            <a:off x="11142027" y="6450575"/>
            <a:ext cx="156845" cy="184785"/>
          </a:xfrm>
          <a:prstGeom prst="rect">
            <a:avLst/>
          </a:prstGeom>
        </p:spPr>
        <p:txBody>
          <a:bodyPr vert="horz" wrap="square" lIns="0" tIns="0" rIns="0" bIns="0" rtlCol="0">
            <a:spAutoFit/>
          </a:bodyPr>
          <a:lstStyle/>
          <a:p>
            <a:pPr marL="38100">
              <a:lnSpc>
                <a:spcPts val="1310"/>
              </a:lnSpc>
            </a:pPr>
            <a:fld id="{81D60167-4931-47E6-BA6A-407CBD079E47}" type="slidenum">
              <a:rPr sz="1200" b="0" spc="10" dirty="0">
                <a:solidFill>
                  <a:srgbClr val="898989"/>
                </a:solidFill>
                <a:latin typeface="等线 Light"/>
                <a:cs typeface="等线 Light"/>
              </a:rPr>
              <a:t>4</a:t>
            </a:fld>
            <a:endParaRPr sz="1200">
              <a:latin typeface="等线 Light"/>
              <a:cs typeface="等线 Light"/>
            </a:endParaRPr>
          </a:p>
        </p:txBody>
      </p:sp>
      <p:sp>
        <p:nvSpPr>
          <p:cNvPr id="10" name="文本框 9">
            <a:extLst>
              <a:ext uri="{FF2B5EF4-FFF2-40B4-BE49-F238E27FC236}">
                <a16:creationId xmlns:a16="http://schemas.microsoft.com/office/drawing/2014/main" id="{4FE1CDF1-8585-4194-84AE-FF015F7C5203}"/>
              </a:ext>
            </a:extLst>
          </p:cNvPr>
          <p:cNvSpPr txBox="1"/>
          <p:nvPr/>
        </p:nvSpPr>
        <p:spPr>
          <a:xfrm>
            <a:off x="916939" y="2966311"/>
            <a:ext cx="10798811" cy="2492990"/>
          </a:xfrm>
          <a:prstGeom prst="rect">
            <a:avLst/>
          </a:prstGeom>
          <a:noFill/>
        </p:spPr>
        <p:txBody>
          <a:bodyPr wrap="square" rtlCol="0">
            <a:spAutoFit/>
          </a:bodyPr>
          <a:lstStyle/>
          <a:p>
            <a:endParaRPr lang="en-US" altLang="zh-CN" dirty="0"/>
          </a:p>
          <a:p>
            <a:endParaRPr lang="en-US" altLang="zh-CN" dirty="0"/>
          </a:p>
          <a:p>
            <a:r>
              <a:rPr lang="zh-CN" altLang="en-US" sz="2400" b="1" dirty="0">
                <a:solidFill>
                  <a:srgbClr val="68174B"/>
                </a:solidFill>
                <a:latin typeface="Times New Roman"/>
                <a:ea typeface="微软雅黑"/>
              </a:rPr>
              <a:t>实验报告</a:t>
            </a:r>
            <a:r>
              <a:rPr lang="zh-CN" altLang="en-US" sz="2400" dirty="0">
                <a:latin typeface="Times New Roman"/>
                <a:ea typeface="微软雅黑"/>
              </a:rPr>
              <a:t>要求至少包含以下几个部分：</a:t>
            </a:r>
            <a:endParaRPr lang="en-US" altLang="zh-CN" sz="2400" dirty="0">
              <a:latin typeface="Times New Roman"/>
              <a:ea typeface="微软雅黑"/>
            </a:endParaRPr>
          </a:p>
          <a:p>
            <a:pPr marL="342900" indent="-342900">
              <a:buFont typeface="Arial" panose="020B0604020202020204" pitchFamily="34" charset="0"/>
              <a:buChar char="•"/>
            </a:pPr>
            <a:r>
              <a:rPr lang="zh-CN" altLang="en-US" sz="2400" dirty="0">
                <a:latin typeface="Times New Roman"/>
                <a:ea typeface="微软雅黑"/>
              </a:rPr>
              <a:t>姓名，学号</a:t>
            </a:r>
          </a:p>
          <a:p>
            <a:pPr marL="342900" indent="-342900">
              <a:buFont typeface="Arial" panose="020B0604020202020204" pitchFamily="34" charset="0"/>
              <a:buChar char="•"/>
            </a:pPr>
            <a:r>
              <a:rPr lang="zh-CN" altLang="en-US" sz="2400" dirty="0">
                <a:latin typeface="Times New Roman"/>
                <a:ea typeface="微软雅黑"/>
              </a:rPr>
              <a:t>数据报文的相关截图</a:t>
            </a:r>
          </a:p>
          <a:p>
            <a:pPr marL="342900" indent="-342900">
              <a:buFont typeface="Arial" panose="020B0604020202020204" pitchFamily="34" charset="0"/>
              <a:buChar char="•"/>
            </a:pPr>
            <a:r>
              <a:rPr lang="zh-CN" altLang="en-US" sz="2400" dirty="0">
                <a:latin typeface="Times New Roman"/>
                <a:ea typeface="微软雅黑"/>
              </a:rPr>
              <a:t>相关分析和结论</a:t>
            </a:r>
          </a:p>
          <a:p>
            <a:pPr marL="342900" indent="-342900">
              <a:buFont typeface="Arial" panose="020B0604020202020204" pitchFamily="34" charset="0"/>
              <a:buChar char="•"/>
            </a:pPr>
            <a:r>
              <a:rPr lang="zh-CN" altLang="en-US" sz="2400" dirty="0">
                <a:latin typeface="Times New Roman"/>
                <a:ea typeface="微软雅黑"/>
              </a:rPr>
              <a:t>相关问题和解决方法</a:t>
            </a:r>
          </a:p>
        </p:txBody>
      </p:sp>
      <p:sp>
        <p:nvSpPr>
          <p:cNvPr id="11" name="文本框 10">
            <a:extLst>
              <a:ext uri="{FF2B5EF4-FFF2-40B4-BE49-F238E27FC236}">
                <a16:creationId xmlns:a16="http://schemas.microsoft.com/office/drawing/2014/main" id="{0F2C9BFD-4CDA-67AE-F37A-839AB0ADE7D4}"/>
              </a:ext>
            </a:extLst>
          </p:cNvPr>
          <p:cNvSpPr txBox="1"/>
          <p:nvPr/>
        </p:nvSpPr>
        <p:spPr>
          <a:xfrm>
            <a:off x="916939" y="1858315"/>
            <a:ext cx="11170286" cy="1107996"/>
          </a:xfrm>
          <a:prstGeom prst="rect">
            <a:avLst/>
          </a:prstGeom>
          <a:noFill/>
        </p:spPr>
        <p:txBody>
          <a:bodyPr wrap="square" rtlCol="0">
            <a:spAutoFit/>
          </a:bodyPr>
          <a:lstStyle/>
          <a:p>
            <a:r>
              <a:rPr lang="zh-CN" altLang="en-US" sz="2400" b="1" dirty="0">
                <a:solidFill>
                  <a:srgbClr val="68174B"/>
                </a:solidFill>
                <a:latin typeface="Times New Roman"/>
                <a:ea typeface="微软雅黑"/>
              </a:rPr>
              <a:t>源码</a:t>
            </a:r>
            <a:r>
              <a:rPr lang="zh-CN" altLang="en-US" sz="2400" dirty="0">
                <a:latin typeface="Times New Roman"/>
                <a:ea typeface="微软雅黑"/>
              </a:rPr>
              <a:t>和</a:t>
            </a:r>
            <a:r>
              <a:rPr lang="zh-CN" altLang="en-US" sz="2400" b="1" dirty="0">
                <a:solidFill>
                  <a:srgbClr val="68174B"/>
                </a:solidFill>
                <a:latin typeface="Times New Roman"/>
                <a:ea typeface="微软雅黑"/>
              </a:rPr>
              <a:t>实验报告</a:t>
            </a:r>
            <a:r>
              <a:rPr lang="zh-CN" altLang="en-US" sz="2400" dirty="0">
                <a:latin typeface="Times New Roman"/>
                <a:ea typeface="微软雅黑"/>
              </a:rPr>
              <a:t>打包按照（计算机网络第</a:t>
            </a:r>
            <a:r>
              <a:rPr lang="en-US" altLang="zh-CN" sz="2400" dirty="0">
                <a:latin typeface="Times New Roman"/>
                <a:ea typeface="微软雅黑"/>
              </a:rPr>
              <a:t>x</a:t>
            </a:r>
            <a:r>
              <a:rPr lang="zh-CN" altLang="en-US" sz="2400" dirty="0">
                <a:latin typeface="Times New Roman"/>
                <a:ea typeface="微软雅黑"/>
              </a:rPr>
              <a:t>次作业</a:t>
            </a:r>
            <a:r>
              <a:rPr lang="en-US" altLang="zh-CN" sz="2400" dirty="0">
                <a:latin typeface="Times New Roman"/>
                <a:ea typeface="微软雅黑"/>
              </a:rPr>
              <a:t>_</a:t>
            </a:r>
            <a:r>
              <a:rPr lang="zh-CN" altLang="en-US" sz="2400" dirty="0">
                <a:latin typeface="Times New Roman"/>
                <a:ea typeface="微软雅黑"/>
              </a:rPr>
              <a:t>姓名</a:t>
            </a:r>
            <a:r>
              <a:rPr lang="en-US" altLang="zh-CN" sz="2400" dirty="0">
                <a:latin typeface="Times New Roman"/>
                <a:ea typeface="微软雅黑"/>
              </a:rPr>
              <a:t>_</a:t>
            </a:r>
            <a:r>
              <a:rPr lang="zh-CN" altLang="en-US" sz="2400" dirty="0">
                <a:latin typeface="Times New Roman"/>
                <a:ea typeface="微软雅黑"/>
              </a:rPr>
              <a:t>学号）的命名格式发送到指定邮箱。</a:t>
            </a:r>
            <a:endParaRPr lang="en-US" altLang="zh-CN" sz="2400" dirty="0">
              <a:latin typeface="Times New Roman"/>
              <a:ea typeface="微软雅黑"/>
            </a:endParaRPr>
          </a:p>
          <a:p>
            <a:endParaRPr lang="zh-CN" altLang="en-US" dirty="0"/>
          </a:p>
        </p:txBody>
      </p:sp>
    </p:spTree>
    <p:extLst>
      <p:ext uri="{BB962C8B-B14F-4D97-AF65-F5344CB8AC3E}">
        <p14:creationId xmlns:p14="http://schemas.microsoft.com/office/powerpoint/2010/main" val="2063765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a:extLst>
              <a:ext uri="{FF2B5EF4-FFF2-40B4-BE49-F238E27FC236}">
                <a16:creationId xmlns:a16="http://schemas.microsoft.com/office/drawing/2014/main" id="{6E55705A-DAE3-050B-71D9-12EFB3F0ECA5}"/>
              </a:ext>
            </a:extLst>
          </p:cNvPr>
          <p:cNvSpPr>
            <a:spLocks noGrp="1" noChangeArrowheads="1"/>
          </p:cNvSpPr>
          <p:nvPr>
            <p:ph sz="half" idx="2"/>
          </p:nvPr>
        </p:nvSpPr>
        <p:spPr>
          <a:xfrm>
            <a:off x="618338" y="979458"/>
            <a:ext cx="9071788" cy="5145087"/>
          </a:xfrm>
        </p:spPr>
        <p:txBody>
          <a:bodyPr/>
          <a:lstStyle/>
          <a:p>
            <a:pPr marL="0">
              <a:buNone/>
            </a:pPr>
            <a:r>
              <a:rPr lang="en-US" altLang="zh-CN" sz="2400" b="1" dirty="0">
                <a:latin typeface="微软雅黑" panose="020B0503020204020204" pitchFamily="34" charset="-122"/>
                <a:ea typeface="微软雅黑" panose="020B0503020204020204" pitchFamily="34" charset="-122"/>
                <a:sym typeface="黑体" panose="02010609060101010101" pitchFamily="49" charset="-122"/>
              </a:rPr>
              <a:t>3</a:t>
            </a:r>
            <a:r>
              <a:rPr lang="en-US" altLang="en-US" sz="2400" b="1" dirty="0">
                <a:latin typeface="微软雅黑" panose="020B0503020204020204" pitchFamily="34" charset="-122"/>
                <a:ea typeface="微软雅黑" panose="020B0503020204020204" pitchFamily="34" charset="-122"/>
                <a:sym typeface="黑体" panose="02010609060101010101" pitchFamily="49" charset="-122"/>
              </a:rPr>
              <a:t>. </a:t>
            </a:r>
            <a:r>
              <a:rPr lang="en-US" altLang="en-US" sz="2400" b="1" dirty="0" err="1">
                <a:latin typeface="微软雅黑" panose="020B0503020204020204" pitchFamily="34" charset="-122"/>
                <a:ea typeface="微软雅黑" panose="020B0503020204020204" pitchFamily="34" charset="-122"/>
                <a:sym typeface="黑体" panose="02010609060101010101" pitchFamily="49" charset="-122"/>
              </a:rPr>
              <a:t>ipconfig最常用的选项</a:t>
            </a:r>
            <a:endParaRPr lang="en-US" altLang="en-US" sz="2400" b="1" dirty="0">
              <a:latin typeface="微软雅黑" panose="020B0503020204020204" pitchFamily="34" charset="-122"/>
              <a:ea typeface="微软雅黑" panose="020B0503020204020204" pitchFamily="34" charset="-122"/>
              <a:sym typeface="黑体" panose="02010609060101010101" pitchFamily="49" charset="-122"/>
            </a:endParaRPr>
          </a:p>
          <a:p>
            <a:pPr marL="0">
              <a:buNone/>
            </a:pPr>
            <a:endParaRPr lang="en-US" altLang="en-US" sz="800" b="1" dirty="0">
              <a:latin typeface="微软雅黑" panose="020B0503020204020204" pitchFamily="34" charset="-122"/>
              <a:ea typeface="微软雅黑" panose="020B0503020204020204" pitchFamily="34" charset="-122"/>
              <a:sym typeface="黑体" panose="02010609060101010101" pitchFamily="49" charset="-122"/>
            </a:endParaRPr>
          </a:p>
          <a:p>
            <a:pPr marL="0">
              <a:buNone/>
            </a:pPr>
            <a:r>
              <a:rPr lang="en-US" altLang="en-US" sz="2000" dirty="0">
                <a:sym typeface="黑体" panose="02010609060101010101" pitchFamily="49" charset="-122"/>
              </a:rPr>
              <a:t>（1）ipconfig</a:t>
            </a:r>
          </a:p>
          <a:p>
            <a:pPr marL="0">
              <a:buNone/>
            </a:pPr>
            <a:r>
              <a:rPr lang="en-US" altLang="en-US" sz="2000" dirty="0">
                <a:sym typeface="黑体" panose="02010609060101010101" pitchFamily="49" charset="-122"/>
              </a:rPr>
              <a:t>（2）ipconfig  /all</a:t>
            </a:r>
          </a:p>
          <a:p>
            <a:pPr marL="0">
              <a:buNone/>
            </a:pPr>
            <a:r>
              <a:rPr lang="en-US" altLang="en-US" sz="2000" dirty="0">
                <a:sym typeface="黑体" panose="02010609060101010101" pitchFamily="49" charset="-122"/>
              </a:rPr>
              <a:t>（3）ipconfig /</a:t>
            </a:r>
            <a:r>
              <a:rPr lang="en-US" altLang="en-US" sz="2000" dirty="0" err="1">
                <a:sym typeface="黑体" panose="02010609060101010101" pitchFamily="49" charset="-122"/>
              </a:rPr>
              <a:t>release和ipconfig</a:t>
            </a:r>
            <a:r>
              <a:rPr lang="en-US" altLang="en-US" sz="2000" dirty="0">
                <a:sym typeface="黑体" panose="02010609060101010101" pitchFamily="49" charset="-122"/>
              </a:rPr>
              <a:t> /renew</a:t>
            </a:r>
          </a:p>
          <a:p>
            <a:pPr marL="0">
              <a:buNone/>
            </a:pPr>
            <a:r>
              <a:rPr lang="en-US" altLang="en-US" sz="2000" dirty="0">
                <a:sym typeface="黑体" panose="02010609060101010101" pitchFamily="49" charset="-122"/>
              </a:rPr>
              <a:t>（4）ipconfig /</a:t>
            </a:r>
            <a:r>
              <a:rPr lang="en-US" altLang="en-US" sz="2000" dirty="0" err="1">
                <a:sym typeface="黑体" panose="02010609060101010101" pitchFamily="49" charset="-122"/>
              </a:rPr>
              <a:t>displaydns</a:t>
            </a:r>
            <a:endParaRPr lang="en-US" altLang="en-US" sz="2000" dirty="0">
              <a:sym typeface="黑体" panose="02010609060101010101" pitchFamily="49" charset="-122"/>
            </a:endParaRPr>
          </a:p>
          <a:p>
            <a:pPr marL="0">
              <a:buNone/>
            </a:pPr>
            <a:r>
              <a:rPr lang="en-US" altLang="en-US" sz="2000" dirty="0">
                <a:sym typeface="黑体" panose="02010609060101010101" pitchFamily="49" charset="-122"/>
              </a:rPr>
              <a:t>（5）ipconfig /</a:t>
            </a:r>
            <a:r>
              <a:rPr lang="en-US" altLang="en-US" sz="2000" dirty="0" err="1">
                <a:sym typeface="黑体" panose="02010609060101010101" pitchFamily="49" charset="-122"/>
              </a:rPr>
              <a:t>flushdns</a:t>
            </a:r>
            <a:endParaRPr lang="en-US" altLang="en-US" sz="2000" dirty="0">
              <a:sym typeface="黑体" panose="02010609060101010101" pitchFamily="49" charset="-122"/>
            </a:endParaRPr>
          </a:p>
          <a:p>
            <a:pPr marL="0">
              <a:buNone/>
            </a:pPr>
            <a:r>
              <a:rPr lang="en-US" altLang="en-US" sz="2000" dirty="0">
                <a:sym typeface="黑体" panose="02010609060101010101" pitchFamily="49" charset="-122"/>
              </a:rPr>
              <a:t>（6）ipconfig /</a:t>
            </a:r>
            <a:r>
              <a:rPr lang="en-US" altLang="en-US" sz="2000" dirty="0" err="1">
                <a:sym typeface="黑体" panose="02010609060101010101" pitchFamily="49" charset="-122"/>
              </a:rPr>
              <a:t>registerdns</a:t>
            </a:r>
            <a:endParaRPr lang="en-US" altLang="en-US" sz="2000" dirty="0">
              <a:sym typeface="黑体" panose="02010609060101010101" pitchFamily="49" charset="-122"/>
            </a:endParaRPr>
          </a:p>
        </p:txBody>
      </p:sp>
      <p:sp>
        <p:nvSpPr>
          <p:cNvPr id="2" name="矩形 1">
            <a:extLst>
              <a:ext uri="{FF2B5EF4-FFF2-40B4-BE49-F238E27FC236}">
                <a16:creationId xmlns:a16="http://schemas.microsoft.com/office/drawing/2014/main" id="{E338FF38-E9AC-1379-C4A7-8B64988CD479}"/>
              </a:ext>
            </a:extLst>
          </p:cNvPr>
          <p:cNvSpPr/>
          <p:nvPr/>
        </p:nvSpPr>
        <p:spPr>
          <a:xfrm>
            <a:off x="1" y="0"/>
            <a:ext cx="5894094"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540385">
              <a:defRPr/>
            </a:pP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        </a:t>
            </a:r>
            <a:endPar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r>
              <a:rPr lang="zh-CN" altLang="en-US" sz="2800"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常用网络命令</a:t>
            </a:r>
            <a:r>
              <a:rPr lang="en-US" altLang="zh-CN" sz="2800"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zh-CN" altLang="en-US" sz="2800"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二</a:t>
            </a:r>
            <a:r>
              <a:rPr lang="en-US" altLang="zh-CN" sz="2800"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)——ipconfig</a:t>
            </a:r>
            <a:endParaRPr lang="en-US" altLang="en-US" sz="2800"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FCAFDFD7-DD43-5D26-4A8B-945B567CDC36}"/>
              </a:ext>
            </a:extLst>
          </p:cNvPr>
          <p:cNvSpPr>
            <a:spLocks noGrp="1" noChangeArrowheads="1"/>
          </p:cNvSpPr>
          <p:nvPr>
            <p:ph sz="half" idx="2"/>
          </p:nvPr>
        </p:nvSpPr>
        <p:spPr>
          <a:xfrm>
            <a:off x="315720" y="805752"/>
            <a:ext cx="8261350" cy="5145087"/>
          </a:xfrm>
        </p:spPr>
        <p:txBody>
          <a:bodyPr>
            <a:normAutofit fontScale="92500" lnSpcReduction="20000"/>
          </a:bodyPr>
          <a:lstStyle/>
          <a:p>
            <a:pPr marL="0" lvl="1" indent="-342900">
              <a:lnSpc>
                <a:spcPct val="120000"/>
              </a:lnSpc>
              <a:buNone/>
              <a:defRPr/>
            </a:pPr>
            <a:endParaRPr lang="en-US" altLang="zh-CN" dirty="0">
              <a:solidFill>
                <a:schemeClr val="tx1"/>
              </a:solidFill>
            </a:endParaRPr>
          </a:p>
          <a:p>
            <a:pPr marL="0" lvl="1">
              <a:lnSpc>
                <a:spcPct val="100000"/>
              </a:lnSpc>
              <a:spcBef>
                <a:spcPts val="1000"/>
              </a:spcBef>
              <a:buNone/>
              <a:defRPr/>
            </a:pPr>
            <a:r>
              <a:rPr lang="en-US" altLang="zh-CN" sz="2600" b="1" dirty="0">
                <a:latin typeface="微软雅黑" panose="020B0503020204020204" pitchFamily="34" charset="-122"/>
                <a:ea typeface="微软雅黑" panose="020B0503020204020204" pitchFamily="34" charset="-122"/>
              </a:rPr>
              <a:t>4.ipconfig</a:t>
            </a:r>
            <a:r>
              <a:rPr lang="zh-CN" altLang="en-US" sz="2600" b="1" dirty="0">
                <a:latin typeface="微软雅黑" panose="020B0503020204020204" pitchFamily="34" charset="-122"/>
                <a:ea typeface="微软雅黑" panose="020B0503020204020204" pitchFamily="34" charset="-122"/>
              </a:rPr>
              <a:t>命令的语法格式为：</a:t>
            </a:r>
            <a:endParaRPr lang="en-US" altLang="zh-CN" sz="2600" b="1" dirty="0">
              <a:latin typeface="微软雅黑" panose="020B0503020204020204" pitchFamily="34" charset="-122"/>
              <a:ea typeface="微软雅黑" panose="020B0503020204020204" pitchFamily="34" charset="-122"/>
            </a:endParaRPr>
          </a:p>
          <a:p>
            <a:pPr marL="0" lvl="1">
              <a:lnSpc>
                <a:spcPct val="100000"/>
              </a:lnSpc>
              <a:spcBef>
                <a:spcPts val="1000"/>
              </a:spcBef>
              <a:buNone/>
              <a:defRPr/>
            </a:pPr>
            <a:endParaRPr lang="en-US" altLang="zh-CN" sz="2600" b="1" dirty="0">
              <a:latin typeface="微软雅黑" panose="020B0503020204020204" pitchFamily="34" charset="-122"/>
              <a:ea typeface="微软雅黑" panose="020B0503020204020204" pitchFamily="34" charset="-122"/>
            </a:endParaRPr>
          </a:p>
          <a:p>
            <a:pPr marL="0" lvl="1" indent="0" algn="just">
              <a:lnSpc>
                <a:spcPct val="120000"/>
              </a:lnSpc>
              <a:spcBef>
                <a:spcPts val="1000"/>
              </a:spcBef>
              <a:buNone/>
              <a:defRPr/>
            </a:pPr>
            <a:r>
              <a:rPr lang="en-US" altLang="zh-CN" dirty="0">
                <a:solidFill>
                  <a:schemeClr val="tx1"/>
                </a:solidFill>
              </a:rPr>
              <a:t>  ipconfig [/all] </a:t>
            </a:r>
          </a:p>
          <a:p>
            <a:pPr marL="0" lvl="1" indent="0" algn="just">
              <a:lnSpc>
                <a:spcPct val="120000"/>
              </a:lnSpc>
              <a:spcBef>
                <a:spcPts val="1000"/>
              </a:spcBef>
              <a:buNone/>
              <a:defRPr/>
            </a:pPr>
            <a:r>
              <a:rPr lang="en-US" altLang="zh-CN" dirty="0">
                <a:solidFill>
                  <a:schemeClr val="tx1"/>
                </a:solidFill>
              </a:rPr>
              <a:t>  [/renew[Adapter]]</a:t>
            </a:r>
          </a:p>
          <a:p>
            <a:pPr marL="0" lvl="1" indent="0" algn="just">
              <a:lnSpc>
                <a:spcPct val="120000"/>
              </a:lnSpc>
              <a:spcBef>
                <a:spcPts val="1000"/>
              </a:spcBef>
              <a:buNone/>
              <a:defRPr/>
            </a:pPr>
            <a:r>
              <a:rPr lang="en-US" altLang="zh-CN" dirty="0">
                <a:solidFill>
                  <a:schemeClr val="tx1"/>
                </a:solidFill>
              </a:rPr>
              <a:t>  [/release [Adapter]]</a:t>
            </a:r>
          </a:p>
          <a:p>
            <a:pPr marL="0" lvl="1" indent="0" algn="just">
              <a:lnSpc>
                <a:spcPct val="120000"/>
              </a:lnSpc>
              <a:spcBef>
                <a:spcPts val="1000"/>
              </a:spcBef>
              <a:buNone/>
              <a:defRPr/>
            </a:pPr>
            <a:r>
              <a:rPr lang="en-US" altLang="zh-CN" dirty="0">
                <a:solidFill>
                  <a:schemeClr val="tx1"/>
                </a:solidFill>
              </a:rPr>
              <a:t>  [/</a:t>
            </a:r>
            <a:r>
              <a:rPr lang="en-US" altLang="zh-CN" dirty="0" err="1">
                <a:solidFill>
                  <a:schemeClr val="tx1"/>
                </a:solidFill>
              </a:rPr>
              <a:t>flushdns</a:t>
            </a:r>
            <a:r>
              <a:rPr lang="en-US" altLang="zh-CN" dirty="0">
                <a:solidFill>
                  <a:schemeClr val="tx1"/>
                </a:solidFill>
              </a:rPr>
              <a:t>] </a:t>
            </a:r>
          </a:p>
          <a:p>
            <a:pPr marL="0" lvl="1" indent="0" algn="just">
              <a:lnSpc>
                <a:spcPct val="120000"/>
              </a:lnSpc>
              <a:spcBef>
                <a:spcPts val="1000"/>
              </a:spcBef>
              <a:buNone/>
              <a:defRPr/>
            </a:pPr>
            <a:r>
              <a:rPr lang="en-US" altLang="zh-CN" dirty="0">
                <a:solidFill>
                  <a:schemeClr val="tx1"/>
                </a:solidFill>
              </a:rPr>
              <a:t>  [/</a:t>
            </a:r>
            <a:r>
              <a:rPr lang="en-US" altLang="zh-CN" dirty="0" err="1">
                <a:solidFill>
                  <a:schemeClr val="tx1"/>
                </a:solidFill>
              </a:rPr>
              <a:t>displaydns</a:t>
            </a:r>
            <a:r>
              <a:rPr lang="en-US" altLang="zh-CN" dirty="0">
                <a:solidFill>
                  <a:schemeClr val="tx1"/>
                </a:solidFill>
              </a:rPr>
              <a:t>] </a:t>
            </a:r>
          </a:p>
          <a:p>
            <a:pPr marL="0" lvl="1" indent="0" algn="just">
              <a:lnSpc>
                <a:spcPct val="120000"/>
              </a:lnSpc>
              <a:spcBef>
                <a:spcPts val="1000"/>
              </a:spcBef>
              <a:buNone/>
              <a:defRPr/>
            </a:pPr>
            <a:r>
              <a:rPr lang="en-US" altLang="zh-CN" dirty="0">
                <a:solidFill>
                  <a:schemeClr val="tx1"/>
                </a:solidFill>
              </a:rPr>
              <a:t>  [/</a:t>
            </a:r>
            <a:r>
              <a:rPr lang="en-US" altLang="zh-CN" dirty="0" err="1">
                <a:solidFill>
                  <a:schemeClr val="tx1"/>
                </a:solidFill>
              </a:rPr>
              <a:t>registerdns</a:t>
            </a:r>
            <a:r>
              <a:rPr lang="en-US" altLang="zh-CN" dirty="0">
                <a:solidFill>
                  <a:schemeClr val="tx1"/>
                </a:solidFill>
              </a:rPr>
              <a:t>] </a:t>
            </a:r>
          </a:p>
          <a:p>
            <a:pPr marL="0" lvl="1" indent="0" algn="just">
              <a:lnSpc>
                <a:spcPct val="120000"/>
              </a:lnSpc>
              <a:spcBef>
                <a:spcPts val="1000"/>
              </a:spcBef>
              <a:buNone/>
              <a:defRPr/>
            </a:pPr>
            <a:r>
              <a:rPr lang="en-US" altLang="zh-CN" dirty="0">
                <a:solidFill>
                  <a:schemeClr val="tx1"/>
                </a:solidFill>
              </a:rPr>
              <a:t>  [/</a:t>
            </a:r>
            <a:r>
              <a:rPr lang="en-US" altLang="zh-CN" dirty="0" err="1">
                <a:solidFill>
                  <a:schemeClr val="tx1"/>
                </a:solidFill>
              </a:rPr>
              <a:t>showclassid</a:t>
            </a:r>
            <a:r>
              <a:rPr lang="en-US" altLang="zh-CN" dirty="0">
                <a:solidFill>
                  <a:schemeClr val="tx1"/>
                </a:solidFill>
              </a:rPr>
              <a:t> Adapter] </a:t>
            </a:r>
          </a:p>
          <a:p>
            <a:pPr marL="0" lvl="1" indent="0" algn="just">
              <a:lnSpc>
                <a:spcPct val="120000"/>
              </a:lnSpc>
              <a:spcBef>
                <a:spcPts val="1000"/>
              </a:spcBef>
              <a:buNone/>
              <a:defRPr/>
            </a:pPr>
            <a:r>
              <a:rPr lang="en-US" altLang="zh-CN" dirty="0">
                <a:solidFill>
                  <a:schemeClr val="tx1"/>
                </a:solidFill>
              </a:rPr>
              <a:t>  [/</a:t>
            </a:r>
            <a:r>
              <a:rPr lang="en-US" altLang="zh-CN" dirty="0" err="1">
                <a:solidFill>
                  <a:schemeClr val="tx1"/>
                </a:solidFill>
              </a:rPr>
              <a:t>setclassid</a:t>
            </a:r>
            <a:r>
              <a:rPr lang="en-US" altLang="zh-CN" dirty="0">
                <a:solidFill>
                  <a:schemeClr val="tx1"/>
                </a:solidFill>
              </a:rPr>
              <a:t> Adapter[</a:t>
            </a:r>
            <a:r>
              <a:rPr lang="en-US" altLang="zh-CN" dirty="0" err="1">
                <a:solidFill>
                  <a:schemeClr val="tx1"/>
                </a:solidFill>
              </a:rPr>
              <a:t>ClassID</a:t>
            </a:r>
            <a:r>
              <a:rPr lang="en-US" altLang="zh-CN" dirty="0">
                <a:solidFill>
                  <a:schemeClr val="tx1"/>
                </a:solidFill>
              </a:rPr>
              <a:t>]]</a:t>
            </a:r>
          </a:p>
        </p:txBody>
      </p:sp>
      <p:pic>
        <p:nvPicPr>
          <p:cNvPr id="59395" name="Picture 4">
            <a:extLst>
              <a:ext uri="{FF2B5EF4-FFF2-40B4-BE49-F238E27FC236}">
                <a16:creationId xmlns:a16="http://schemas.microsoft.com/office/drawing/2014/main" id="{BFDBE1F8-8211-1AD3-5BEB-9D3C3E211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0780" y="1694986"/>
            <a:ext cx="7025500" cy="431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454EB35-F5CD-5FC3-2CEF-B868A56C332B}"/>
              </a:ext>
            </a:extLst>
          </p:cNvPr>
          <p:cNvSpPr/>
          <p:nvPr/>
        </p:nvSpPr>
        <p:spPr>
          <a:xfrm>
            <a:off x="0" y="0"/>
            <a:ext cx="6185303"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540385">
              <a:defRPr/>
            </a:pP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        </a:t>
            </a:r>
            <a:endPar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r>
              <a:rPr lang="zh-CN" altLang="en-US" sz="2800"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常用网络命令</a:t>
            </a:r>
            <a:r>
              <a:rPr lang="en-US" altLang="zh-CN" sz="2800"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zh-CN" altLang="en-US" sz="2800"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二</a:t>
            </a:r>
            <a:r>
              <a:rPr lang="en-US" altLang="zh-CN" sz="2800"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)——ipconfig</a:t>
            </a:r>
            <a:endParaRPr lang="en-US" altLang="en-US" sz="2800"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文本占位符 3">
            <a:extLst>
              <a:ext uri="{FF2B5EF4-FFF2-40B4-BE49-F238E27FC236}">
                <a16:creationId xmlns:a16="http://schemas.microsoft.com/office/drawing/2014/main" id="{63CBC052-891B-6749-7AC2-C72D7187139B}"/>
              </a:ext>
            </a:extLst>
          </p:cNvPr>
          <p:cNvSpPr>
            <a:spLocks noGrp="1" noChangeArrowheads="1"/>
          </p:cNvSpPr>
          <p:nvPr>
            <p:ph type="body" idx="1"/>
          </p:nvPr>
        </p:nvSpPr>
        <p:spPr>
          <a:xfrm>
            <a:off x="596997" y="548714"/>
            <a:ext cx="7915275" cy="623887"/>
          </a:xfrm>
        </p:spPr>
        <p:txBody>
          <a:bodyPr anchor="ctr"/>
          <a:lstStyle/>
          <a:p>
            <a:r>
              <a:rPr lang="en-US" altLang="en-US" sz="2200" dirty="0">
                <a:latin typeface="微软雅黑" panose="020B0503020204020204" pitchFamily="34" charset="-122"/>
                <a:ea typeface="微软雅黑" panose="020B0503020204020204" pitchFamily="34" charset="-122"/>
                <a:sym typeface="黑体" panose="02010609060101010101" pitchFamily="49" charset="-122"/>
              </a:rPr>
              <a:t>1.ARP协议(</a:t>
            </a:r>
            <a:r>
              <a:rPr lang="zh-CN" altLang="en-US" sz="2200" dirty="0">
                <a:latin typeface="微软雅黑" panose="020B0503020204020204" pitchFamily="34" charset="-122"/>
                <a:ea typeface="微软雅黑" panose="020B0503020204020204" pitchFamily="34" charset="-122"/>
              </a:rPr>
              <a:t>地址解析协议</a:t>
            </a:r>
            <a:r>
              <a:rPr lang="en-US" altLang="en-US" sz="2200" dirty="0">
                <a:latin typeface="微软雅黑" panose="020B0503020204020204" pitchFamily="34" charset="-122"/>
                <a:ea typeface="微软雅黑" panose="020B0503020204020204" pitchFamily="34" charset="-122"/>
                <a:sym typeface="黑体" panose="02010609060101010101" pitchFamily="49" charset="-122"/>
              </a:rPr>
              <a:t>)</a:t>
            </a:r>
            <a:r>
              <a:rPr lang="en-US" altLang="en-US" sz="2200" dirty="0" err="1">
                <a:latin typeface="微软雅黑" panose="020B0503020204020204" pitchFamily="34" charset="-122"/>
                <a:ea typeface="微软雅黑" panose="020B0503020204020204" pitchFamily="34" charset="-122"/>
                <a:sym typeface="黑体" panose="02010609060101010101" pitchFamily="49" charset="-122"/>
              </a:rPr>
              <a:t>简介</a:t>
            </a:r>
            <a:endParaRPr lang="en-US" altLang="en-US" sz="2200" dirty="0">
              <a:latin typeface="微软雅黑" panose="020B0503020204020204" pitchFamily="34" charset="-122"/>
              <a:ea typeface="微软雅黑" panose="020B0503020204020204" pitchFamily="34" charset="-122"/>
              <a:sym typeface="黑体" panose="02010609060101010101" pitchFamily="49" charset="-122"/>
            </a:endParaRPr>
          </a:p>
        </p:txBody>
      </p:sp>
      <p:sp>
        <p:nvSpPr>
          <p:cNvPr id="90115" name="内容占位符 2">
            <a:extLst>
              <a:ext uri="{FF2B5EF4-FFF2-40B4-BE49-F238E27FC236}">
                <a16:creationId xmlns:a16="http://schemas.microsoft.com/office/drawing/2014/main" id="{9C78ED57-87E5-31F4-C0B7-BD6D0A853A63}"/>
              </a:ext>
            </a:extLst>
          </p:cNvPr>
          <p:cNvSpPr>
            <a:spLocks noGrp="1" noChangeArrowheads="1"/>
          </p:cNvSpPr>
          <p:nvPr>
            <p:ph sz="half" idx="2"/>
          </p:nvPr>
        </p:nvSpPr>
        <p:spPr>
          <a:xfrm>
            <a:off x="596997" y="1034861"/>
            <a:ext cx="10998005" cy="2407305"/>
          </a:xfrm>
        </p:spPr>
        <p:txBody>
          <a:bodyPr>
            <a:normAutofit fontScale="25000" lnSpcReduction="20000"/>
          </a:bodyPr>
          <a:lstStyle/>
          <a:p>
            <a:pPr marL="0" algn="just">
              <a:lnSpc>
                <a:spcPct val="145000"/>
              </a:lnSpc>
              <a:spcBef>
                <a:spcPts val="0"/>
              </a:spcBef>
              <a:buNone/>
            </a:pPr>
            <a:r>
              <a:rPr lang="zh-CN" altLang="en-US" sz="8000" dirty="0">
                <a:latin typeface="微软雅黑" panose="020B0503020204020204" pitchFamily="34" charset="-122"/>
                <a:ea typeface="微软雅黑" panose="020B0503020204020204" pitchFamily="34" charset="-122"/>
                <a:sym typeface="黑体" panose="02010609060101010101" pitchFamily="49" charset="-122"/>
              </a:rPr>
              <a:t>       是根据</a:t>
            </a:r>
            <a:r>
              <a:rPr lang="en-US" altLang="zh-CN" sz="8000"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IP</a:t>
            </a:r>
            <a:r>
              <a:rPr lang="zh-CN" altLang="en-US" sz="8000"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地址</a:t>
            </a:r>
            <a:r>
              <a:rPr lang="zh-CN" altLang="en-US" sz="8000" dirty="0">
                <a:latin typeface="微软雅黑" panose="020B0503020204020204" pitchFamily="34" charset="-122"/>
                <a:ea typeface="微软雅黑" panose="020B0503020204020204" pitchFamily="34" charset="-122"/>
                <a:sym typeface="黑体" panose="02010609060101010101" pitchFamily="49" charset="-122"/>
              </a:rPr>
              <a:t>获取</a:t>
            </a:r>
            <a:r>
              <a:rPr lang="zh-CN" altLang="en-US" sz="8000"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物理地址</a:t>
            </a:r>
            <a:r>
              <a:rPr lang="zh-CN" altLang="en-US" sz="8000" dirty="0">
                <a:latin typeface="微软雅黑" panose="020B0503020204020204" pitchFamily="34" charset="-122"/>
                <a:ea typeface="微软雅黑" panose="020B0503020204020204" pitchFamily="34" charset="-122"/>
                <a:sym typeface="黑体" panose="02010609060101010101" pitchFamily="49" charset="-122"/>
              </a:rPr>
              <a:t>的一个</a:t>
            </a:r>
            <a:r>
              <a:rPr lang="en-US" altLang="zh-CN" sz="8000"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TCP/IP</a:t>
            </a:r>
            <a:r>
              <a:rPr lang="zh-CN" altLang="en-US" sz="8000"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协议</a:t>
            </a:r>
            <a:r>
              <a:rPr lang="zh-CN" altLang="en-US" sz="8000" dirty="0">
                <a:latin typeface="微软雅黑" panose="020B0503020204020204" pitchFamily="34" charset="-122"/>
                <a:ea typeface="微软雅黑" panose="020B0503020204020204" pitchFamily="34" charset="-122"/>
                <a:sym typeface="黑体" panose="02010609060101010101" pitchFamily="49" charset="-122"/>
              </a:rPr>
              <a:t>。</a:t>
            </a:r>
            <a:endParaRPr lang="en-US" altLang="en-US" sz="8000" dirty="0">
              <a:latin typeface="微软雅黑" panose="020B0503020204020204" pitchFamily="34" charset="-122"/>
              <a:ea typeface="微软雅黑" panose="020B0503020204020204" pitchFamily="34" charset="-122"/>
              <a:sym typeface="黑体" panose="02010609060101010101" pitchFamily="49" charset="-122"/>
            </a:endParaRPr>
          </a:p>
          <a:p>
            <a:pPr marL="0" algn="just">
              <a:lnSpc>
                <a:spcPct val="145000"/>
              </a:lnSpc>
              <a:spcBef>
                <a:spcPts val="0"/>
              </a:spcBef>
              <a:buNone/>
            </a:pPr>
            <a:r>
              <a:rPr lang="en-US" altLang="en-US" sz="8000" dirty="0">
                <a:latin typeface="微软雅黑" panose="020B0503020204020204" pitchFamily="34" charset="-122"/>
                <a:ea typeface="微软雅黑" panose="020B0503020204020204" pitchFamily="34" charset="-122"/>
                <a:sym typeface="黑体" panose="02010609060101010101" pitchFamily="49" charset="-122"/>
              </a:rPr>
              <a:t>       </a:t>
            </a:r>
            <a:r>
              <a:rPr lang="en-US" altLang="en-US" sz="8000" dirty="0" err="1">
                <a:latin typeface="微软雅黑" panose="020B0503020204020204" pitchFamily="34" charset="-122"/>
                <a:ea typeface="微软雅黑" panose="020B0503020204020204" pitchFamily="34" charset="-122"/>
                <a:sym typeface="黑体" panose="02010609060101010101" pitchFamily="49" charset="-122"/>
              </a:rPr>
              <a:t>当用户在浏览器里面输入网址时，DNS服务器会自动把它解析为IP地址，浏览器实际上查找的是</a:t>
            </a:r>
            <a:r>
              <a:rPr lang="en-US" altLang="en-US" sz="8000" dirty="0" err="1">
                <a:solidFill>
                  <a:srgbClr val="FF0000"/>
                </a:solidFill>
                <a:latin typeface="微软雅黑" panose="020B0503020204020204" pitchFamily="34" charset="-122"/>
                <a:ea typeface="微软雅黑" panose="020B0503020204020204" pitchFamily="34" charset="-122"/>
                <a:sym typeface="黑体" panose="02010609060101010101" pitchFamily="49" charset="-122"/>
              </a:rPr>
              <a:t>IP地址</a:t>
            </a:r>
            <a:r>
              <a:rPr lang="en-US" altLang="en-US" sz="8000" dirty="0" err="1">
                <a:latin typeface="微软雅黑" panose="020B0503020204020204" pitchFamily="34" charset="-122"/>
                <a:ea typeface="微软雅黑" panose="020B0503020204020204" pitchFamily="34" charset="-122"/>
                <a:sym typeface="黑体" panose="02010609060101010101" pitchFamily="49" charset="-122"/>
              </a:rPr>
              <a:t>而不是</a:t>
            </a:r>
            <a:r>
              <a:rPr lang="en-US" altLang="en-US" sz="8000" dirty="0" err="1">
                <a:solidFill>
                  <a:srgbClr val="FF0000"/>
                </a:solidFill>
                <a:latin typeface="微软雅黑" panose="020B0503020204020204" pitchFamily="34" charset="-122"/>
                <a:ea typeface="微软雅黑" panose="020B0503020204020204" pitchFamily="34" charset="-122"/>
                <a:sym typeface="黑体" panose="02010609060101010101" pitchFamily="49" charset="-122"/>
              </a:rPr>
              <a:t>网址</a:t>
            </a:r>
            <a:r>
              <a:rPr lang="en-US" altLang="en-US" sz="8000" dirty="0">
                <a:latin typeface="微软雅黑" panose="020B0503020204020204" pitchFamily="34" charset="-122"/>
                <a:ea typeface="微软雅黑" panose="020B0503020204020204" pitchFamily="34" charset="-122"/>
                <a:sym typeface="黑体" panose="02010609060101010101" pitchFamily="49" charset="-122"/>
              </a:rPr>
              <a:t>。</a:t>
            </a:r>
          </a:p>
          <a:p>
            <a:pPr marL="0" algn="just">
              <a:lnSpc>
                <a:spcPct val="145000"/>
              </a:lnSpc>
              <a:spcBef>
                <a:spcPts val="0"/>
              </a:spcBef>
              <a:buNone/>
            </a:pPr>
            <a:r>
              <a:rPr lang="en-US" altLang="en-US" sz="8000" dirty="0">
                <a:latin typeface="微软雅黑" panose="020B0503020204020204" pitchFamily="34" charset="-122"/>
                <a:ea typeface="微软雅黑" panose="020B0503020204020204" pitchFamily="34" charset="-122"/>
                <a:sym typeface="黑体" panose="02010609060101010101" pitchFamily="49" charset="-122"/>
              </a:rPr>
              <a:t>       </a:t>
            </a:r>
            <a:r>
              <a:rPr lang="en-US" altLang="en-US" sz="8000" dirty="0" err="1">
                <a:latin typeface="微软雅黑" panose="020B0503020204020204" pitchFamily="34" charset="-122"/>
                <a:ea typeface="微软雅黑" panose="020B0503020204020204" pitchFamily="34" charset="-122"/>
                <a:sym typeface="黑体" panose="02010609060101010101" pitchFamily="49" charset="-122"/>
              </a:rPr>
              <a:t>那么IP地址是如何转换为第二层</a:t>
            </a:r>
            <a:r>
              <a:rPr lang="en-US" altLang="en-US" sz="8000" dirty="0" err="1">
                <a:solidFill>
                  <a:srgbClr val="FF0000"/>
                </a:solidFill>
                <a:latin typeface="微软雅黑" panose="020B0503020204020204" pitchFamily="34" charset="-122"/>
                <a:ea typeface="微软雅黑" panose="020B0503020204020204" pitchFamily="34" charset="-122"/>
                <a:sym typeface="黑体" panose="02010609060101010101" pitchFamily="49" charset="-122"/>
              </a:rPr>
              <a:t>物理地址</a:t>
            </a:r>
            <a:r>
              <a:rPr lang="en-US" altLang="en-US" sz="8000" dirty="0" err="1">
                <a:latin typeface="微软雅黑" panose="020B0503020204020204" pitchFamily="34" charset="-122"/>
                <a:ea typeface="微软雅黑" panose="020B0503020204020204" pitchFamily="34" charset="-122"/>
                <a:sym typeface="黑体" panose="02010609060101010101" pitchFamily="49" charset="-122"/>
              </a:rPr>
              <a:t>（即</a:t>
            </a:r>
            <a:r>
              <a:rPr lang="en-US" altLang="en-US" sz="8000" dirty="0" err="1">
                <a:solidFill>
                  <a:srgbClr val="FF0000"/>
                </a:solidFill>
                <a:latin typeface="微软雅黑" panose="020B0503020204020204" pitchFamily="34" charset="-122"/>
                <a:ea typeface="微软雅黑" panose="020B0503020204020204" pitchFamily="34" charset="-122"/>
                <a:sym typeface="黑体" panose="02010609060101010101" pitchFamily="49" charset="-122"/>
              </a:rPr>
              <a:t>MAC地址</a:t>
            </a:r>
            <a:r>
              <a:rPr lang="en-US" altLang="en-US" sz="8000" dirty="0" err="1">
                <a:latin typeface="微软雅黑" panose="020B0503020204020204" pitchFamily="34" charset="-122"/>
                <a:ea typeface="微软雅黑" panose="020B0503020204020204" pitchFamily="34" charset="-122"/>
                <a:sym typeface="黑体" panose="02010609060101010101" pitchFamily="49" charset="-122"/>
              </a:rPr>
              <a:t>）的呢？在局域网中，这是通过ARP协议来完成的</a:t>
            </a:r>
            <a:r>
              <a:rPr lang="en-US" altLang="en-US" sz="8000" dirty="0">
                <a:latin typeface="微软雅黑" panose="020B0503020204020204" pitchFamily="34" charset="-122"/>
                <a:ea typeface="微软雅黑" panose="020B0503020204020204" pitchFamily="34" charset="-122"/>
                <a:sym typeface="黑体" panose="02010609060101010101" pitchFamily="49" charset="-122"/>
              </a:rPr>
              <a:t>。</a:t>
            </a:r>
          </a:p>
          <a:p>
            <a:pPr marL="0" algn="just">
              <a:lnSpc>
                <a:spcPts val="3000"/>
              </a:lnSpc>
              <a:spcBef>
                <a:spcPts val="0"/>
              </a:spcBef>
              <a:buNone/>
            </a:pPr>
            <a:endParaRPr lang="en-US" altLang="en-US" sz="8000" dirty="0">
              <a:latin typeface="微软雅黑" panose="020B0503020204020204" pitchFamily="34" charset="-122"/>
              <a:ea typeface="微软雅黑" panose="020B0503020204020204" pitchFamily="34" charset="-122"/>
              <a:sym typeface="黑体" panose="02010609060101010101" pitchFamily="49" charset="-122"/>
            </a:endParaRPr>
          </a:p>
          <a:p>
            <a:pPr marL="0" indent="0">
              <a:lnSpc>
                <a:spcPct val="170000"/>
              </a:lnSpc>
              <a:spcBef>
                <a:spcPts val="0"/>
              </a:spcBef>
              <a:buNone/>
            </a:pPr>
            <a:r>
              <a:rPr lang="zh-CN" altLang="en-US" sz="8000" dirty="0">
                <a:latin typeface="微软雅黑" panose="020B0503020204020204" pitchFamily="34" charset="-122"/>
                <a:ea typeface="微软雅黑" panose="020B0503020204020204" pitchFamily="34" charset="-122"/>
              </a:rPr>
              <a:t>      </a:t>
            </a: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marL="0" algn="just">
              <a:lnSpc>
                <a:spcPts val="3200"/>
              </a:lnSpc>
              <a:spcBef>
                <a:spcPts val="0"/>
              </a:spcBef>
              <a:buNone/>
            </a:pP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marL="0" algn="just">
              <a:lnSpc>
                <a:spcPts val="3200"/>
              </a:lnSpc>
              <a:spcBef>
                <a:spcPts val="0"/>
              </a:spcBef>
              <a:buNone/>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a:t>
            </a:r>
          </a:p>
        </p:txBody>
      </p:sp>
      <p:sp>
        <p:nvSpPr>
          <p:cNvPr id="6" name="矩形 5">
            <a:extLst>
              <a:ext uri="{FF2B5EF4-FFF2-40B4-BE49-F238E27FC236}">
                <a16:creationId xmlns:a16="http://schemas.microsoft.com/office/drawing/2014/main" id="{BD6212DF-9442-717E-5324-E223C9279732}"/>
              </a:ext>
            </a:extLst>
          </p:cNvPr>
          <p:cNvSpPr/>
          <p:nvPr/>
        </p:nvSpPr>
        <p:spPr>
          <a:xfrm>
            <a:off x="0" y="0"/>
            <a:ext cx="5235959"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540385">
              <a:defRPr/>
            </a:pPr>
            <a:endParaRPr lang="en-US" altLang="en-US" sz="2800" b="1" dirty="0">
              <a:solidFill>
                <a:schemeClr val="tx1"/>
              </a:solidFill>
              <a:sym typeface="黑体" panose="02010609060101010101" pitchFamily="49" charset="-122"/>
            </a:endParaRPr>
          </a:p>
          <a:p>
            <a:pPr indent="540385">
              <a:defRPr/>
            </a:pP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常用网络命令</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三</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en-US" altLang="zh-CN" sz="2800" b="1"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arp</a:t>
            </a: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pic>
        <p:nvPicPr>
          <p:cNvPr id="3" name="图片 2">
            <a:extLst>
              <a:ext uri="{FF2B5EF4-FFF2-40B4-BE49-F238E27FC236}">
                <a16:creationId xmlns:a16="http://schemas.microsoft.com/office/drawing/2014/main" id="{3B689A66-C911-41A8-48D2-5CD4D881DDD4}"/>
              </a:ext>
            </a:extLst>
          </p:cNvPr>
          <p:cNvPicPr>
            <a:picLocks noChangeAspect="1"/>
          </p:cNvPicPr>
          <p:nvPr/>
        </p:nvPicPr>
        <p:blipFill>
          <a:blip r:embed="rId2"/>
          <a:stretch>
            <a:fillRect/>
          </a:stretch>
        </p:blipFill>
        <p:spPr>
          <a:xfrm>
            <a:off x="938862" y="2989647"/>
            <a:ext cx="9956244" cy="386835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文本占位符 3">
            <a:extLst>
              <a:ext uri="{FF2B5EF4-FFF2-40B4-BE49-F238E27FC236}">
                <a16:creationId xmlns:a16="http://schemas.microsoft.com/office/drawing/2014/main" id="{63CBC052-891B-6749-7AC2-C72D7187139B}"/>
              </a:ext>
            </a:extLst>
          </p:cNvPr>
          <p:cNvSpPr>
            <a:spLocks noGrp="1" noChangeArrowheads="1"/>
          </p:cNvSpPr>
          <p:nvPr>
            <p:ph type="body" idx="1"/>
          </p:nvPr>
        </p:nvSpPr>
        <p:spPr>
          <a:xfrm>
            <a:off x="506809" y="637893"/>
            <a:ext cx="7915275" cy="623887"/>
          </a:xfrm>
        </p:spPr>
        <p:txBody>
          <a:bodyPr anchor="ctr"/>
          <a:lstStyle/>
          <a:p>
            <a:r>
              <a:rPr lang="en-US" altLang="zh-CN" sz="2200" dirty="0">
                <a:latin typeface="微软雅黑" panose="020B0503020204020204" pitchFamily="34" charset="-122"/>
                <a:ea typeface="微软雅黑" panose="020B0503020204020204" pitchFamily="34" charset="-122"/>
                <a:sym typeface="黑体" panose="02010609060101010101" pitchFamily="49" charset="-122"/>
              </a:rPr>
              <a:t>1.</a:t>
            </a:r>
            <a:r>
              <a:rPr lang="en-US" altLang="en-US" sz="2200" dirty="0">
                <a:latin typeface="微软雅黑" panose="020B0503020204020204" pitchFamily="34" charset="-122"/>
                <a:ea typeface="微软雅黑" panose="020B0503020204020204" pitchFamily="34" charset="-122"/>
                <a:sym typeface="黑体" panose="02010609060101010101" pitchFamily="49" charset="-122"/>
              </a:rPr>
              <a:t>ARP协议(</a:t>
            </a:r>
            <a:r>
              <a:rPr lang="zh-CN" altLang="en-US" sz="2200" dirty="0">
                <a:latin typeface="微软雅黑" panose="020B0503020204020204" pitchFamily="34" charset="-122"/>
                <a:ea typeface="微软雅黑" panose="020B0503020204020204" pitchFamily="34" charset="-122"/>
              </a:rPr>
              <a:t>地址解析协议</a:t>
            </a:r>
            <a:r>
              <a:rPr lang="en-US" altLang="en-US" sz="2200" dirty="0">
                <a:latin typeface="微软雅黑" panose="020B0503020204020204" pitchFamily="34" charset="-122"/>
                <a:ea typeface="微软雅黑" panose="020B0503020204020204" pitchFamily="34" charset="-122"/>
                <a:sym typeface="黑体" panose="02010609060101010101" pitchFamily="49" charset="-122"/>
              </a:rPr>
              <a:t>)</a:t>
            </a:r>
            <a:r>
              <a:rPr lang="en-US" altLang="en-US" sz="2200" dirty="0" err="1">
                <a:latin typeface="微软雅黑" panose="020B0503020204020204" pitchFamily="34" charset="-122"/>
                <a:ea typeface="微软雅黑" panose="020B0503020204020204" pitchFamily="34" charset="-122"/>
                <a:sym typeface="黑体" panose="02010609060101010101" pitchFamily="49" charset="-122"/>
              </a:rPr>
              <a:t>简介</a:t>
            </a:r>
            <a:endParaRPr lang="en-US" altLang="en-US" sz="2200" dirty="0">
              <a:latin typeface="微软雅黑" panose="020B0503020204020204" pitchFamily="34" charset="-122"/>
              <a:ea typeface="微软雅黑" panose="020B0503020204020204" pitchFamily="34" charset="-122"/>
              <a:sym typeface="黑体" panose="02010609060101010101" pitchFamily="49" charset="-122"/>
            </a:endParaRPr>
          </a:p>
        </p:txBody>
      </p:sp>
      <p:sp>
        <p:nvSpPr>
          <p:cNvPr id="90115" name="内容占位符 2">
            <a:extLst>
              <a:ext uri="{FF2B5EF4-FFF2-40B4-BE49-F238E27FC236}">
                <a16:creationId xmlns:a16="http://schemas.microsoft.com/office/drawing/2014/main" id="{9C78ED57-87E5-31F4-C0B7-BD6D0A853A63}"/>
              </a:ext>
            </a:extLst>
          </p:cNvPr>
          <p:cNvSpPr>
            <a:spLocks noGrp="1" noChangeArrowheads="1"/>
          </p:cNvSpPr>
          <p:nvPr>
            <p:ph sz="half" idx="2"/>
          </p:nvPr>
        </p:nvSpPr>
        <p:spPr>
          <a:xfrm>
            <a:off x="761284" y="1369449"/>
            <a:ext cx="11075831" cy="1225401"/>
          </a:xfrm>
        </p:spPr>
        <p:txBody>
          <a:bodyPr>
            <a:normAutofit/>
          </a:bodyPr>
          <a:lstStyle/>
          <a:p>
            <a:pPr marL="0">
              <a:buNone/>
            </a:pPr>
            <a:r>
              <a:rPr lang="zh-CN" altLang="en-US" sz="2000" dirty="0">
                <a:solidFill>
                  <a:schemeClr val="tx1"/>
                </a:solidFill>
                <a:sym typeface="黑体" panose="02010609060101010101" pitchFamily="49" charset="-122"/>
              </a:rPr>
              <a:t> </a:t>
            </a:r>
            <a:r>
              <a:rPr lang="zh-CN" altLang="en-US" sz="2000"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每台装有</a:t>
            </a:r>
            <a:r>
              <a:rPr lang="en-US" altLang="zh-CN" sz="2000"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TCP/IP</a:t>
            </a:r>
            <a:r>
              <a:rPr lang="zh-CN" altLang="en-US" sz="2000"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协议的主机都会有</a:t>
            </a:r>
            <a:r>
              <a:rPr lang="en-US" altLang="zh-CN" sz="2000"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ARP</a:t>
            </a:r>
            <a:r>
              <a:rPr lang="zh-CN" altLang="en-US" sz="2000"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缓存表，表里的</a:t>
            </a:r>
            <a:r>
              <a:rPr lang="en-US" altLang="zh-CN" sz="2000"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IP</a:t>
            </a:r>
            <a:r>
              <a:rPr lang="zh-CN" altLang="en-US" sz="2000"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和</a:t>
            </a:r>
            <a:r>
              <a:rPr lang="en-US" altLang="zh-CN" sz="2000"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MAC</a:t>
            </a:r>
            <a:r>
              <a:rPr lang="zh-CN" altLang="en-US" sz="2000"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地址都是</a:t>
            </a:r>
            <a:r>
              <a:rPr lang="zh-CN" altLang="en-US" sz="2000"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一一对应</a:t>
            </a:r>
            <a:r>
              <a:rPr lang="zh-CN" altLang="en-US" sz="2000"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的。</a:t>
            </a:r>
            <a:endParaRPr lang="en-US" altLang="en-US" sz="2000" dirty="0">
              <a:solidFill>
                <a:schemeClr val="tx1"/>
              </a:solidFill>
              <a:latin typeface="微软雅黑" panose="020B0503020204020204" pitchFamily="34" charset="-122"/>
              <a:ea typeface="微软雅黑" panose="020B0503020204020204" pitchFamily="34" charset="-122"/>
              <a:sym typeface="黑体" panose="02010609060101010101" pitchFamily="49" charset="-122"/>
            </a:endParaRPr>
          </a:p>
          <a:p>
            <a:pPr marL="0">
              <a:buNone/>
            </a:pPr>
            <a:endParaRPr lang="en-US" altLang="zh-CN" sz="2000" dirty="0">
              <a:solidFill>
                <a:schemeClr val="tx1"/>
              </a:solidFill>
              <a:latin typeface="微软雅黑" panose="020B0503020204020204" pitchFamily="34" charset="-122"/>
              <a:ea typeface="微软雅黑" panose="020B0503020204020204" pitchFamily="34" charset="-122"/>
              <a:sym typeface="黑体" panose="02010609060101010101" pitchFamily="49" charset="-122"/>
            </a:endParaRPr>
          </a:p>
          <a:p>
            <a:pPr marL="0">
              <a:buNone/>
            </a:pPr>
            <a:r>
              <a:rPr lang="zh-CN" altLang="en-US" sz="2000" dirty="0">
                <a:solidFill>
                  <a:schemeClr val="tx1"/>
                </a:solidFill>
                <a:latin typeface="微软雅黑" panose="020B0503020204020204" pitchFamily="34" charset="-122"/>
                <a:ea typeface="微软雅黑" panose="020B0503020204020204" pitchFamily="34" charset="-122"/>
                <a:sym typeface="黑体" panose="02010609060101010101" pitchFamily="49" charset="-122"/>
              </a:rPr>
              <a:t>   </a:t>
            </a: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a:t>
            </a:r>
          </a:p>
        </p:txBody>
      </p:sp>
      <p:sp>
        <p:nvSpPr>
          <p:cNvPr id="6" name="矩形 5">
            <a:extLst>
              <a:ext uri="{FF2B5EF4-FFF2-40B4-BE49-F238E27FC236}">
                <a16:creationId xmlns:a16="http://schemas.microsoft.com/office/drawing/2014/main" id="{BD6212DF-9442-717E-5324-E223C9279732}"/>
              </a:ext>
            </a:extLst>
          </p:cNvPr>
          <p:cNvSpPr/>
          <p:nvPr/>
        </p:nvSpPr>
        <p:spPr>
          <a:xfrm>
            <a:off x="0" y="0"/>
            <a:ext cx="5276729"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540385">
              <a:defRPr/>
            </a:pPr>
            <a:endParaRPr lang="en-US" altLang="en-US" sz="2800" b="1" dirty="0">
              <a:solidFill>
                <a:schemeClr val="tx1"/>
              </a:solidFill>
              <a:sym typeface="黑体" panose="02010609060101010101" pitchFamily="49" charset="-122"/>
            </a:endParaRPr>
          </a:p>
          <a:p>
            <a:pPr indent="540385">
              <a:defRPr/>
            </a:pP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常用网络命令</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三</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en-US" altLang="zh-CN" sz="2800" b="1"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arp</a:t>
            </a: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
        <p:nvSpPr>
          <p:cNvPr id="7" name="文本框 6">
            <a:extLst>
              <a:ext uri="{FF2B5EF4-FFF2-40B4-BE49-F238E27FC236}">
                <a16:creationId xmlns:a16="http://schemas.microsoft.com/office/drawing/2014/main" id="{FACD5C80-58A0-4423-C181-7E5F57915055}"/>
              </a:ext>
            </a:extLst>
          </p:cNvPr>
          <p:cNvSpPr txBox="1"/>
          <p:nvPr/>
        </p:nvSpPr>
        <p:spPr>
          <a:xfrm>
            <a:off x="830729" y="1716084"/>
            <a:ext cx="9747624" cy="2115451"/>
          </a:xfrm>
          <a:prstGeom prst="rect">
            <a:avLst/>
          </a:prstGeom>
          <a:noFill/>
        </p:spPr>
        <p:txBody>
          <a:bodyPr wrap="square">
            <a:spAutoFit/>
          </a:bodyPr>
          <a:lstStyle/>
          <a:p>
            <a:pPr marL="0" indent="0">
              <a:lnSpc>
                <a:spcPct val="170000"/>
              </a:lnSpc>
              <a:spcBef>
                <a:spcPts val="0"/>
              </a:spcBef>
              <a:buNone/>
            </a:pPr>
            <a:r>
              <a:rPr lang="zh-CN" altLang="en-US" sz="2000" dirty="0">
                <a:latin typeface="微软雅黑" panose="020B0503020204020204" pitchFamily="34" charset="-122"/>
                <a:ea typeface="微软雅黑" panose="020B0503020204020204" pitchFamily="34" charset="-122"/>
              </a:rPr>
              <a:t>主机发送信息时将包含</a:t>
            </a:r>
            <a:r>
              <a:rPr lang="zh-CN" altLang="en-US" sz="2000" dirty="0">
                <a:solidFill>
                  <a:srgbClr val="FF0000"/>
                </a:solidFill>
                <a:latin typeface="微软雅黑" panose="020B0503020204020204" pitchFamily="34" charset="-122"/>
                <a:ea typeface="微软雅黑" panose="020B0503020204020204" pitchFamily="34" charset="-122"/>
              </a:rPr>
              <a:t>目标</a:t>
            </a:r>
            <a:r>
              <a:rPr lang="en-US" altLang="zh-CN" sz="2000" dirty="0">
                <a:solidFill>
                  <a:srgbClr val="FF0000"/>
                </a:solidFill>
                <a:latin typeface="微软雅黑" panose="020B0503020204020204" pitchFamily="34" charset="-122"/>
                <a:ea typeface="微软雅黑" panose="020B0503020204020204" pitchFamily="34" charset="-122"/>
              </a:rPr>
              <a:t>IP</a:t>
            </a:r>
            <a:r>
              <a:rPr lang="zh-CN" altLang="en-US" sz="2000" dirty="0">
                <a:solidFill>
                  <a:srgbClr val="FF0000"/>
                </a:solidFill>
                <a:latin typeface="微软雅黑" panose="020B0503020204020204" pitchFamily="34" charset="-122"/>
                <a:ea typeface="微软雅黑" panose="020B0503020204020204" pitchFamily="34" charset="-122"/>
              </a:rPr>
              <a:t>地址的</a:t>
            </a:r>
            <a:r>
              <a:rPr lang="en-US" altLang="zh-CN" sz="2000" dirty="0">
                <a:solidFill>
                  <a:srgbClr val="FF0000"/>
                </a:solidFill>
                <a:latin typeface="微软雅黑" panose="020B0503020204020204" pitchFamily="34" charset="-122"/>
                <a:ea typeface="微软雅黑" panose="020B0503020204020204" pitchFamily="34" charset="-122"/>
              </a:rPr>
              <a:t>ARP</a:t>
            </a:r>
            <a:r>
              <a:rPr lang="zh-CN" altLang="en-US" sz="2000" dirty="0">
                <a:solidFill>
                  <a:srgbClr val="FF0000"/>
                </a:solidFill>
                <a:latin typeface="微软雅黑" panose="020B0503020204020204" pitchFamily="34" charset="-122"/>
                <a:ea typeface="微软雅黑" panose="020B0503020204020204" pitchFamily="34" charset="-122"/>
              </a:rPr>
              <a:t>请求广播</a:t>
            </a:r>
            <a:r>
              <a:rPr lang="zh-CN" altLang="en-US" sz="2000" dirty="0">
                <a:latin typeface="微软雅黑" panose="020B0503020204020204" pitchFamily="34" charset="-122"/>
                <a:ea typeface="微软雅黑" panose="020B0503020204020204" pitchFamily="34" charset="-122"/>
              </a:rPr>
              <a:t>到局域网络上的所有主机，并接收返回消息，以此确定目标的物理地址；</a:t>
            </a:r>
            <a:endParaRPr lang="en-US" altLang="zh-CN" sz="2000" dirty="0">
              <a:latin typeface="微软雅黑" panose="020B0503020204020204" pitchFamily="34" charset="-122"/>
              <a:ea typeface="微软雅黑" panose="020B0503020204020204" pitchFamily="34" charset="-122"/>
            </a:endParaRPr>
          </a:p>
          <a:p>
            <a:pPr marL="0" indent="0">
              <a:lnSpc>
                <a:spcPct val="170000"/>
              </a:lnSpc>
              <a:spcBef>
                <a:spcPts val="0"/>
              </a:spcBef>
              <a:buNone/>
            </a:pPr>
            <a:r>
              <a:rPr lang="zh-CN" altLang="en-US" sz="2000" dirty="0">
                <a:latin typeface="微软雅黑" panose="020B0503020204020204" pitchFamily="34" charset="-122"/>
                <a:ea typeface="微软雅黑" panose="020B0503020204020204" pitchFamily="34" charset="-122"/>
              </a:rPr>
              <a:t>地址存入</a:t>
            </a:r>
            <a:r>
              <a:rPr lang="zh-CN" altLang="en-US" sz="2000" dirty="0">
                <a:solidFill>
                  <a:srgbClr val="FF0000"/>
                </a:solidFill>
                <a:latin typeface="微软雅黑" panose="020B0503020204020204" pitchFamily="34" charset="-122"/>
                <a:ea typeface="微软雅黑" panose="020B0503020204020204" pitchFamily="34" charset="-122"/>
              </a:rPr>
              <a:t>本机</a:t>
            </a:r>
            <a:r>
              <a:rPr lang="en-US" altLang="zh-CN" sz="2000" dirty="0">
                <a:solidFill>
                  <a:srgbClr val="FF0000"/>
                </a:solidFill>
                <a:latin typeface="微软雅黑" panose="020B0503020204020204" pitchFamily="34" charset="-122"/>
                <a:ea typeface="微软雅黑" panose="020B0503020204020204" pitchFamily="34" charset="-122"/>
              </a:rPr>
              <a:t>ARP</a:t>
            </a:r>
            <a:r>
              <a:rPr lang="zh-CN" altLang="en-US" sz="2000" dirty="0">
                <a:solidFill>
                  <a:srgbClr val="FF0000"/>
                </a:solidFill>
                <a:latin typeface="微软雅黑" panose="020B0503020204020204" pitchFamily="34" charset="-122"/>
                <a:ea typeface="微软雅黑" panose="020B0503020204020204" pitchFamily="34" charset="-122"/>
              </a:rPr>
              <a:t>缓存中</a:t>
            </a:r>
            <a:r>
              <a:rPr lang="zh-CN" altLang="en-US" sz="2000" dirty="0">
                <a:latin typeface="微软雅黑" panose="020B0503020204020204" pitchFamily="34" charset="-122"/>
                <a:ea typeface="微软雅黑" panose="020B0503020204020204" pitchFamily="34" charset="-122"/>
              </a:rPr>
              <a:t>并保留一定时间，下次请求时直接收到返回消息后将该</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地址和物理查询</a:t>
            </a:r>
            <a:r>
              <a:rPr lang="en-US" altLang="zh-CN" sz="2000" dirty="0">
                <a:latin typeface="微软雅黑" panose="020B0503020204020204" pitchFamily="34" charset="-122"/>
                <a:ea typeface="微软雅黑" panose="020B0503020204020204" pitchFamily="34" charset="-122"/>
              </a:rPr>
              <a:t>ARP</a:t>
            </a:r>
            <a:r>
              <a:rPr lang="zh-CN" altLang="en-US" sz="2000" dirty="0">
                <a:latin typeface="微软雅黑" panose="020B0503020204020204" pitchFamily="34" charset="-122"/>
                <a:ea typeface="微软雅黑" panose="020B0503020204020204" pitchFamily="34" charset="-122"/>
              </a:rPr>
              <a:t>缓存以节约资源。</a:t>
            </a: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2617714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文本框 4">
            <a:extLst>
              <a:ext uri="{FF2B5EF4-FFF2-40B4-BE49-F238E27FC236}">
                <a16:creationId xmlns:a16="http://schemas.microsoft.com/office/drawing/2014/main" id="{973D552A-47BB-5688-251B-D42CBD88C539}"/>
              </a:ext>
            </a:extLst>
          </p:cNvPr>
          <p:cNvSpPr txBox="1">
            <a:spLocks noChangeArrowheads="1"/>
          </p:cNvSpPr>
          <p:nvPr/>
        </p:nvSpPr>
        <p:spPr bwMode="auto">
          <a:xfrm>
            <a:off x="547687" y="1466850"/>
            <a:ext cx="11291887" cy="3866700"/>
          </a:xfrm>
          <a:prstGeom prst="rect">
            <a:avLst/>
          </a:prstGeom>
          <a:noFill/>
          <a:ln>
            <a:noFill/>
          </a:ln>
        </p:spPr>
        <p:txBody>
          <a:bodyPr wrap="square">
            <a:spAutoFit/>
          </a:bodyPr>
          <a:lstStyle>
            <a:lvl1pPr>
              <a:spcBef>
                <a:spcPct val="20000"/>
              </a:spcBef>
              <a:buFont typeface="Arial" panose="020B0604020202020204" pitchFamily="34" charset="0"/>
              <a:buChar char="•"/>
              <a:defRPr sz="2400">
                <a:solidFill>
                  <a:schemeClr val="bg2"/>
                </a:solidFill>
                <a:latin typeface="黑体" panose="02010609060101010101" pitchFamily="49" charset="-122"/>
                <a:ea typeface="黑体" panose="02010609060101010101" pitchFamily="49" charset="-122"/>
                <a:sym typeface="Arial" panose="020B0604020202020204" pitchFamily="34" charset="0"/>
              </a:defRPr>
            </a:lvl1pPr>
            <a:lvl2pPr marL="742950" indent="-285750">
              <a:spcBef>
                <a:spcPct val="20000"/>
              </a:spcBef>
              <a:buFont typeface="Arial" panose="020B0604020202020204" pitchFamily="34" charset="0"/>
              <a:buChar char="–"/>
              <a:defRPr sz="2000">
                <a:solidFill>
                  <a:schemeClr val="bg2"/>
                </a:solidFill>
                <a:latin typeface="黑体" panose="02010609060101010101" pitchFamily="49" charset="-122"/>
                <a:ea typeface="黑体" panose="02010609060101010101" pitchFamily="49" charset="-122"/>
                <a:sym typeface="Arial" panose="020B0604020202020204" pitchFamily="34" charset="0"/>
              </a:defRPr>
            </a:lvl2pPr>
            <a:lvl3pPr marL="1143000" indent="-228600">
              <a:spcBef>
                <a:spcPct val="20000"/>
              </a:spcBef>
              <a:buFont typeface="Arial" panose="020B0604020202020204" pitchFamily="34" charset="0"/>
              <a:buChar char="•"/>
              <a:defRPr>
                <a:solidFill>
                  <a:schemeClr val="bg2"/>
                </a:solidFill>
                <a:latin typeface="黑体" panose="02010609060101010101" pitchFamily="49" charset="-122"/>
                <a:ea typeface="黑体" panose="02010609060101010101" pitchFamily="49" charset="-122"/>
                <a:sym typeface="Arial" panose="020B0604020202020204" pitchFamily="34" charset="0"/>
              </a:defRPr>
            </a:lvl3pPr>
            <a:lvl4pPr marL="1600200" indent="-228600">
              <a:spcBef>
                <a:spcPct val="20000"/>
              </a:spcBef>
              <a:buFont typeface="Arial" panose="020B0604020202020204" pitchFamily="34" charset="0"/>
              <a:buChar char="–"/>
              <a:defRPr>
                <a:solidFill>
                  <a:schemeClr val="bg2"/>
                </a:solidFill>
                <a:latin typeface="黑体" panose="02010609060101010101" pitchFamily="49" charset="-122"/>
                <a:ea typeface="黑体" panose="02010609060101010101" pitchFamily="49" charset="-122"/>
                <a:sym typeface="Arial" panose="020B0604020202020204" pitchFamily="34" charset="0"/>
              </a:defRPr>
            </a:lvl4pPr>
            <a:lvl5pPr marL="2057400" indent="-228600">
              <a:spcBef>
                <a:spcPct val="20000"/>
              </a:spcBef>
              <a:buFont typeface="Arial" panose="020B0604020202020204" pitchFamily="34" charset="0"/>
              <a:buChar char="»"/>
              <a:defRPr>
                <a:solidFill>
                  <a:schemeClr val="bg2"/>
                </a:solidFill>
                <a:latin typeface="黑体" panose="02010609060101010101" pitchFamily="49" charset="-122"/>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bg2"/>
                </a:solidFill>
                <a:latin typeface="黑体" panose="02010609060101010101" pitchFamily="49" charset="-122"/>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bg2"/>
                </a:solidFill>
                <a:latin typeface="黑体" panose="02010609060101010101" pitchFamily="49" charset="-122"/>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bg2"/>
                </a:solidFill>
                <a:latin typeface="黑体" panose="02010609060101010101" pitchFamily="49" charset="-122"/>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bg2"/>
                </a:solidFill>
                <a:latin typeface="黑体" panose="02010609060101010101" pitchFamily="49" charset="-122"/>
                <a:ea typeface="黑体" panose="02010609060101010101" pitchFamily="49" charset="-122"/>
                <a:sym typeface="Arial" panose="020B0604020202020204" pitchFamily="34" charset="0"/>
              </a:defRPr>
            </a:lvl9pPr>
          </a:lstStyle>
          <a:p>
            <a:pPr indent="-342900">
              <a:lnSpc>
                <a:spcPct val="120000"/>
              </a:lnSpc>
              <a:buNone/>
              <a:defRPr/>
            </a:pPr>
            <a:r>
              <a:rPr lang="en-US" altLang="zh-CN" b="1" dirty="0">
                <a:solidFill>
                  <a:schemeClr val="tx1"/>
                </a:solidFill>
                <a:latin typeface="微软雅黑" panose="020B0503020204020204" pitchFamily="34" charset="-122"/>
                <a:ea typeface="微软雅黑" panose="020B0503020204020204" pitchFamily="34" charset="-122"/>
              </a:rPr>
              <a:t>2. </a:t>
            </a:r>
            <a:r>
              <a:rPr lang="en-US" altLang="zh-CN" b="1" dirty="0" err="1">
                <a:solidFill>
                  <a:schemeClr val="tx1"/>
                </a:solidFill>
                <a:latin typeface="微软雅黑" panose="020B0503020204020204" pitchFamily="34" charset="-122"/>
                <a:ea typeface="微软雅黑" panose="020B0503020204020204" pitchFamily="34" charset="-122"/>
              </a:rPr>
              <a:t>arp</a:t>
            </a:r>
            <a:r>
              <a:rPr lang="zh-CN" altLang="en-US" b="1" dirty="0">
                <a:solidFill>
                  <a:schemeClr val="tx1"/>
                </a:solidFill>
                <a:latin typeface="微软雅黑" panose="020B0503020204020204" pitchFamily="34" charset="-122"/>
                <a:ea typeface="微软雅黑" panose="020B0503020204020204" pitchFamily="34" charset="-122"/>
              </a:rPr>
              <a:t>命令的使用</a:t>
            </a:r>
            <a:endParaRPr lang="en-US" altLang="zh-CN" b="1" dirty="0">
              <a:solidFill>
                <a:schemeClr val="tx1"/>
              </a:solidFill>
              <a:latin typeface="微软雅黑" panose="020B0503020204020204" pitchFamily="34" charset="-122"/>
              <a:ea typeface="微软雅黑" panose="020B0503020204020204" pitchFamily="34" charset="-122"/>
            </a:endParaRPr>
          </a:p>
          <a:p>
            <a:pPr algn="just">
              <a:lnSpc>
                <a:spcPts val="1200"/>
              </a:lnSpc>
              <a:spcBef>
                <a:spcPct val="0"/>
              </a:spcBef>
              <a:buNone/>
              <a:defRPr/>
            </a:pPr>
            <a:endParaRPr lang="zh-CN" altLang="en-US" dirty="0">
              <a:solidFill>
                <a:schemeClr val="tx1"/>
              </a:solidFill>
              <a:latin typeface="微软雅黑" panose="020B0503020204020204" pitchFamily="34" charset="-122"/>
              <a:ea typeface="微软雅黑" panose="020B0503020204020204" pitchFamily="34" charset="-122"/>
            </a:endParaRPr>
          </a:p>
          <a:p>
            <a:pPr algn="just" eaLnBrk="1" hangingPunct="1">
              <a:lnSpc>
                <a:spcPct val="150000"/>
              </a:lnSpc>
              <a:spcBef>
                <a:spcPct val="0"/>
              </a:spcBef>
              <a:buFontTx/>
              <a:buNone/>
              <a:defRPr/>
            </a:pPr>
            <a:r>
              <a:rPr lang="zh-CN" altLang="zh-CN" sz="2000" dirty="0">
                <a:solidFill>
                  <a:schemeClr val="tx1"/>
                </a:solidFill>
                <a:latin typeface="微软雅黑" panose="020B0503020204020204" pitchFamily="34" charset="-122"/>
                <a:ea typeface="微软雅黑" panose="020B0503020204020204" pitchFamily="34" charset="-122"/>
              </a:rPr>
              <a:t>① </a:t>
            </a:r>
            <a:r>
              <a:rPr lang="en-US" altLang="zh-CN" sz="2000" dirty="0" err="1">
                <a:solidFill>
                  <a:schemeClr val="tx1"/>
                </a:solidFill>
                <a:latin typeface="微软雅黑" panose="020B0503020204020204" pitchFamily="34" charset="-122"/>
                <a:ea typeface="微软雅黑" panose="020B0503020204020204" pitchFamily="34" charset="-122"/>
              </a:rPr>
              <a:t>arp</a:t>
            </a:r>
            <a:r>
              <a:rPr lang="zh-CN" altLang="en-US" sz="2000" dirty="0">
                <a:solidFill>
                  <a:schemeClr val="tx1"/>
                </a:solidFill>
                <a:latin typeface="微软雅黑" panose="020B0503020204020204" pitchFamily="34" charset="-122"/>
                <a:ea typeface="微软雅黑" panose="020B0503020204020204" pitchFamily="34" charset="-122"/>
              </a:rPr>
              <a:t>命令用于</a:t>
            </a:r>
            <a:r>
              <a:rPr lang="zh-CN" altLang="en-US" sz="2000" dirty="0">
                <a:solidFill>
                  <a:srgbClr val="FF0000"/>
                </a:solidFill>
                <a:latin typeface="微软雅黑" panose="020B0503020204020204" pitchFamily="34" charset="-122"/>
                <a:ea typeface="微软雅黑" panose="020B0503020204020204" pitchFamily="34" charset="-122"/>
              </a:rPr>
              <a:t>查看、添加</a:t>
            </a:r>
            <a:r>
              <a:rPr lang="zh-CN" altLang="en-US" sz="2000" dirty="0">
                <a:solidFill>
                  <a:schemeClr val="tx1"/>
                </a:solidFill>
                <a:latin typeface="微软雅黑" panose="020B0503020204020204" pitchFamily="34" charset="-122"/>
                <a:ea typeface="微软雅黑" panose="020B0503020204020204" pitchFamily="34" charset="-122"/>
              </a:rPr>
              <a:t>和</a:t>
            </a:r>
            <a:r>
              <a:rPr lang="zh-CN" altLang="en-US" sz="2000" dirty="0">
                <a:solidFill>
                  <a:srgbClr val="FF0000"/>
                </a:solidFill>
                <a:latin typeface="微软雅黑" panose="020B0503020204020204" pitchFamily="34" charset="-122"/>
                <a:ea typeface="微软雅黑" panose="020B0503020204020204" pitchFamily="34" charset="-122"/>
              </a:rPr>
              <a:t>删除</a:t>
            </a:r>
            <a:r>
              <a:rPr lang="zh-CN" altLang="en-US" sz="2000" dirty="0">
                <a:solidFill>
                  <a:schemeClr val="tx1"/>
                </a:solidFill>
                <a:latin typeface="微软雅黑" panose="020B0503020204020204" pitchFamily="34" charset="-122"/>
                <a:ea typeface="微软雅黑" panose="020B0503020204020204" pitchFamily="34" charset="-122"/>
              </a:rPr>
              <a:t>缓存中的</a:t>
            </a:r>
            <a:r>
              <a:rPr lang="en-US" altLang="zh-CN" sz="2000" dirty="0">
                <a:solidFill>
                  <a:schemeClr val="tx1"/>
                </a:solidFill>
                <a:latin typeface="微软雅黑" panose="020B0503020204020204" pitchFamily="34" charset="-122"/>
                <a:ea typeface="微软雅黑" panose="020B0503020204020204" pitchFamily="34" charset="-122"/>
              </a:rPr>
              <a:t>ARP</a:t>
            </a:r>
            <a:r>
              <a:rPr lang="zh-CN" altLang="en-US" sz="2000" dirty="0">
                <a:solidFill>
                  <a:schemeClr val="tx1"/>
                </a:solidFill>
                <a:latin typeface="微软雅黑" panose="020B0503020204020204" pitchFamily="34" charset="-122"/>
                <a:ea typeface="微软雅黑" panose="020B0503020204020204" pitchFamily="34" charset="-122"/>
              </a:rPr>
              <a:t>表项。</a:t>
            </a:r>
          </a:p>
          <a:p>
            <a:pPr algn="just" eaLnBrk="1" hangingPunct="1">
              <a:lnSpc>
                <a:spcPct val="150000"/>
              </a:lnSpc>
              <a:spcBef>
                <a:spcPct val="0"/>
              </a:spcBef>
              <a:buFontTx/>
              <a:buNone/>
              <a:defRPr/>
            </a:pPr>
            <a:r>
              <a:rPr lang="zh-CN" altLang="zh-CN" sz="2000" dirty="0">
                <a:solidFill>
                  <a:schemeClr val="tx1"/>
                </a:solidFill>
                <a:latin typeface="微软雅黑" panose="020B0503020204020204" pitchFamily="34" charset="-122"/>
                <a:ea typeface="微软雅黑" panose="020B0503020204020204" pitchFamily="34" charset="-122"/>
              </a:rPr>
              <a:t>②</a:t>
            </a:r>
            <a:r>
              <a:rPr lang="en-US" altLang="zh-CN" sz="2000" dirty="0">
                <a:solidFill>
                  <a:schemeClr val="tx1"/>
                </a:solidFill>
                <a:latin typeface="微软雅黑" panose="020B0503020204020204" pitchFamily="34" charset="-122"/>
                <a:ea typeface="微软雅黑" panose="020B0503020204020204" pitchFamily="34" charset="-122"/>
              </a:rPr>
              <a:t> ARP</a:t>
            </a:r>
            <a:r>
              <a:rPr lang="zh-CN" altLang="en-US" sz="2000" dirty="0">
                <a:solidFill>
                  <a:schemeClr val="tx1"/>
                </a:solidFill>
                <a:latin typeface="微软雅黑" panose="020B0503020204020204" pitchFamily="34" charset="-122"/>
                <a:ea typeface="微软雅黑" panose="020B0503020204020204" pitchFamily="34" charset="-122"/>
              </a:rPr>
              <a:t>表可以包含动态</a:t>
            </a:r>
            <a:r>
              <a:rPr lang="en-US" altLang="zh-CN" sz="2000" dirty="0">
                <a:solidFill>
                  <a:schemeClr val="tx1"/>
                </a:solidFill>
                <a:latin typeface="微软雅黑" panose="020B0503020204020204" pitchFamily="34" charset="-122"/>
                <a:ea typeface="微软雅黑" panose="020B0503020204020204" pitchFamily="34" charset="-122"/>
              </a:rPr>
              <a:t>(Dynamic)</a:t>
            </a:r>
            <a:r>
              <a:rPr lang="zh-CN" altLang="en-US" sz="2000" dirty="0">
                <a:solidFill>
                  <a:schemeClr val="tx1"/>
                </a:solidFill>
                <a:latin typeface="微软雅黑" panose="020B0503020204020204" pitchFamily="34" charset="-122"/>
                <a:ea typeface="微软雅黑" panose="020B0503020204020204" pitchFamily="34" charset="-122"/>
              </a:rPr>
              <a:t>和静态</a:t>
            </a:r>
            <a:r>
              <a:rPr lang="en-US" altLang="zh-CN" sz="2000" dirty="0">
                <a:solidFill>
                  <a:schemeClr val="tx1"/>
                </a:solidFill>
                <a:latin typeface="微软雅黑" panose="020B0503020204020204" pitchFamily="34" charset="-122"/>
                <a:ea typeface="微软雅黑" panose="020B0503020204020204" pitchFamily="34" charset="-122"/>
              </a:rPr>
              <a:t>(Static)</a:t>
            </a:r>
            <a:r>
              <a:rPr lang="zh-CN" altLang="en-US" sz="2000" dirty="0">
                <a:solidFill>
                  <a:schemeClr val="tx1"/>
                </a:solidFill>
                <a:latin typeface="微软雅黑" panose="020B0503020204020204" pitchFamily="34" charset="-122"/>
                <a:ea typeface="微软雅黑" panose="020B0503020204020204" pitchFamily="34" charset="-122"/>
              </a:rPr>
              <a:t>表项，用于存储</a:t>
            </a:r>
            <a:r>
              <a:rPr lang="en-US" altLang="zh-CN" sz="2000" dirty="0">
                <a:solidFill>
                  <a:schemeClr val="tx1"/>
                </a:solidFill>
                <a:latin typeface="微软雅黑" panose="020B0503020204020204" pitchFamily="34" charset="-122"/>
                <a:ea typeface="微软雅黑" panose="020B0503020204020204" pitchFamily="34" charset="-122"/>
              </a:rPr>
              <a:t>IP</a:t>
            </a:r>
            <a:r>
              <a:rPr lang="zh-CN" altLang="en-US" sz="2000" dirty="0">
                <a:solidFill>
                  <a:schemeClr val="tx1"/>
                </a:solidFill>
                <a:latin typeface="微软雅黑" panose="020B0503020204020204" pitchFamily="34" charset="-122"/>
                <a:ea typeface="微软雅黑" panose="020B0503020204020204" pitchFamily="34" charset="-122"/>
              </a:rPr>
              <a:t>地址与</a:t>
            </a:r>
            <a:r>
              <a:rPr lang="en-US" altLang="zh-CN" sz="2000" dirty="0">
                <a:solidFill>
                  <a:schemeClr val="tx1"/>
                </a:solidFill>
                <a:latin typeface="微软雅黑" panose="020B0503020204020204" pitchFamily="34" charset="-122"/>
                <a:ea typeface="微软雅黑" panose="020B0503020204020204" pitchFamily="34" charset="-122"/>
              </a:rPr>
              <a:t>MAC</a:t>
            </a:r>
            <a:r>
              <a:rPr lang="zh-CN" altLang="en-US" sz="2000" dirty="0">
                <a:solidFill>
                  <a:schemeClr val="tx1"/>
                </a:solidFill>
                <a:latin typeface="微软雅黑" panose="020B0503020204020204" pitchFamily="34" charset="-122"/>
                <a:ea typeface="微软雅黑" panose="020B0503020204020204" pitchFamily="34" charset="-122"/>
              </a:rPr>
              <a:t>地址的映射关系。</a:t>
            </a:r>
          </a:p>
          <a:p>
            <a:pPr algn="just" eaLnBrk="1" hangingPunct="1">
              <a:lnSpc>
                <a:spcPct val="150000"/>
              </a:lnSpc>
              <a:spcBef>
                <a:spcPct val="0"/>
              </a:spcBef>
              <a:buFontTx/>
              <a:buNone/>
              <a:defRPr/>
            </a:pPr>
            <a:r>
              <a:rPr lang="zh-CN" altLang="zh-CN" sz="2000" dirty="0">
                <a:solidFill>
                  <a:schemeClr val="tx1"/>
                </a:solidFill>
                <a:latin typeface="微软雅黑" panose="020B0503020204020204" pitchFamily="34" charset="-122"/>
                <a:ea typeface="微软雅黑" panose="020B0503020204020204" pitchFamily="34" charset="-122"/>
              </a:rPr>
              <a:t>③</a:t>
            </a:r>
            <a:r>
              <a:rPr lang="zh-CN" altLang="en-US" sz="2000" dirty="0">
                <a:solidFill>
                  <a:schemeClr val="tx1"/>
                </a:solidFill>
                <a:latin typeface="微软雅黑" panose="020B0503020204020204" pitchFamily="34" charset="-122"/>
                <a:ea typeface="微软雅黑" panose="020B0503020204020204" pitchFamily="34" charset="-122"/>
              </a:rPr>
              <a:t> 动态表项随时间推移自动添加和删除。而静态表项则一直保留在高速缓存中，直到人为删除或重新启动计算机为止。</a:t>
            </a:r>
          </a:p>
          <a:p>
            <a:pPr algn="just" eaLnBrk="1" hangingPunct="1">
              <a:lnSpc>
                <a:spcPct val="150000"/>
              </a:lnSpc>
              <a:spcBef>
                <a:spcPct val="0"/>
              </a:spcBef>
              <a:buFontTx/>
              <a:buNone/>
              <a:defRPr/>
            </a:pPr>
            <a:r>
              <a:rPr lang="zh-CN" altLang="zh-CN" sz="2000" dirty="0">
                <a:solidFill>
                  <a:schemeClr val="tx1"/>
                </a:solidFill>
                <a:latin typeface="微软雅黑" panose="020B0503020204020204" pitchFamily="34" charset="-122"/>
                <a:ea typeface="微软雅黑" panose="020B0503020204020204" pitchFamily="34" charset="-122"/>
              </a:rPr>
              <a:t>④</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每个动态表项的潜在生命周期是</a:t>
            </a:r>
            <a:r>
              <a:rPr lang="en-US" altLang="zh-CN" sz="2000" dirty="0">
                <a:solidFill>
                  <a:schemeClr val="tx1"/>
                </a:solidFill>
                <a:latin typeface="微软雅黑" panose="020B0503020204020204" pitchFamily="34" charset="-122"/>
                <a:ea typeface="微软雅黑" panose="020B0503020204020204" pitchFamily="34" charset="-122"/>
              </a:rPr>
              <a:t>10min</a:t>
            </a:r>
            <a:r>
              <a:rPr lang="zh-CN" altLang="en-US" sz="2000" dirty="0">
                <a:solidFill>
                  <a:schemeClr val="tx1"/>
                </a:solidFill>
                <a:latin typeface="微软雅黑" panose="020B0503020204020204" pitchFamily="34" charset="-122"/>
                <a:ea typeface="微软雅黑" panose="020B0503020204020204" pitchFamily="34" charset="-122"/>
              </a:rPr>
              <a:t>，新表项加入时定时器开始计时，如果某个表项添加后</a:t>
            </a:r>
            <a:r>
              <a:rPr lang="en-US" altLang="zh-CN" sz="2000" dirty="0">
                <a:solidFill>
                  <a:schemeClr val="tx1"/>
                </a:solidFill>
                <a:latin typeface="微软雅黑" panose="020B0503020204020204" pitchFamily="34" charset="-122"/>
                <a:ea typeface="微软雅黑" panose="020B0503020204020204" pitchFamily="34" charset="-122"/>
              </a:rPr>
              <a:t>2min</a:t>
            </a:r>
            <a:r>
              <a:rPr lang="zh-CN" altLang="en-US" sz="2000" dirty="0">
                <a:solidFill>
                  <a:schemeClr val="tx1"/>
                </a:solidFill>
                <a:latin typeface="微软雅黑" panose="020B0503020204020204" pitchFamily="34" charset="-122"/>
                <a:ea typeface="微软雅黑" panose="020B0503020204020204" pitchFamily="34" charset="-122"/>
              </a:rPr>
              <a:t>内没有被再次使用，则此表项过期并从</a:t>
            </a:r>
            <a:r>
              <a:rPr lang="en-US" altLang="zh-CN" sz="2000" dirty="0">
                <a:solidFill>
                  <a:schemeClr val="tx1"/>
                </a:solidFill>
                <a:latin typeface="微软雅黑" panose="020B0503020204020204" pitchFamily="34" charset="-122"/>
                <a:ea typeface="微软雅黑" panose="020B0503020204020204" pitchFamily="34" charset="-122"/>
              </a:rPr>
              <a:t>ARP</a:t>
            </a:r>
            <a:r>
              <a:rPr lang="zh-CN" altLang="en-US" sz="2000" dirty="0">
                <a:solidFill>
                  <a:schemeClr val="tx1"/>
                </a:solidFill>
                <a:latin typeface="微软雅黑" panose="020B0503020204020204" pitchFamily="34" charset="-122"/>
                <a:ea typeface="微软雅黑" panose="020B0503020204020204" pitchFamily="34" charset="-122"/>
              </a:rPr>
              <a:t>表中删除。如果某个表项始终在使用，则它的最长生命周期为</a:t>
            </a:r>
            <a:r>
              <a:rPr lang="en-US" altLang="zh-CN" sz="2000" dirty="0">
                <a:solidFill>
                  <a:schemeClr val="tx1"/>
                </a:solidFill>
                <a:latin typeface="微软雅黑" panose="020B0503020204020204" pitchFamily="34" charset="-122"/>
                <a:ea typeface="微软雅黑" panose="020B0503020204020204" pitchFamily="34" charset="-122"/>
              </a:rPr>
              <a:t>10min</a:t>
            </a:r>
            <a:r>
              <a:rPr lang="zh-CN" altLang="en-US" sz="2000" dirty="0">
                <a:solidFill>
                  <a:schemeClr val="tx1"/>
                </a:solidFill>
                <a:latin typeface="微软雅黑" panose="020B0503020204020204" pitchFamily="34" charset="-122"/>
                <a:ea typeface="微软雅黑" panose="020B0503020204020204" pitchFamily="34" charset="-122"/>
              </a:rPr>
              <a:t>。</a:t>
            </a:r>
          </a:p>
        </p:txBody>
      </p:sp>
      <p:sp>
        <p:nvSpPr>
          <p:cNvPr id="3" name="矩形 2">
            <a:extLst>
              <a:ext uri="{FF2B5EF4-FFF2-40B4-BE49-F238E27FC236}">
                <a16:creationId xmlns:a16="http://schemas.microsoft.com/office/drawing/2014/main" id="{0E743BE5-A3CD-65BD-354A-A196504C8CF8}"/>
              </a:ext>
            </a:extLst>
          </p:cNvPr>
          <p:cNvSpPr/>
          <p:nvPr/>
        </p:nvSpPr>
        <p:spPr>
          <a:xfrm>
            <a:off x="0" y="0"/>
            <a:ext cx="5224311"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540385">
              <a:defRPr/>
            </a:pPr>
            <a:endParaRPr lang="en-US" altLang="en-US" sz="2800" b="1" dirty="0">
              <a:solidFill>
                <a:schemeClr val="tx1"/>
              </a:solidFill>
              <a:sym typeface="黑体" panose="02010609060101010101" pitchFamily="49" charset="-122"/>
            </a:endParaRPr>
          </a:p>
          <a:p>
            <a:pPr indent="540385">
              <a:defRPr/>
            </a:pP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常用网络命令</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三</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en-US" altLang="zh-CN" sz="2800" b="1"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arp</a:t>
            </a: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内容占位符 2">
            <a:extLst>
              <a:ext uri="{FF2B5EF4-FFF2-40B4-BE49-F238E27FC236}">
                <a16:creationId xmlns:a16="http://schemas.microsoft.com/office/drawing/2014/main" id="{81CA6E9D-B141-F0EA-8A22-CDEEAAAD9D90}"/>
              </a:ext>
            </a:extLst>
          </p:cNvPr>
          <p:cNvSpPr>
            <a:spLocks noGrp="1" noChangeArrowheads="1"/>
          </p:cNvSpPr>
          <p:nvPr>
            <p:ph sz="half" idx="2"/>
          </p:nvPr>
        </p:nvSpPr>
        <p:spPr>
          <a:xfrm>
            <a:off x="0" y="269408"/>
            <a:ext cx="12788106" cy="3686175"/>
          </a:xfrm>
        </p:spPr>
        <p:txBody>
          <a:bodyPr/>
          <a:lstStyle/>
          <a:p>
            <a:pPr marL="0">
              <a:lnSpc>
                <a:spcPts val="3000"/>
              </a:lnSpc>
              <a:spcBef>
                <a:spcPts val="0"/>
              </a:spcBef>
              <a:buNone/>
            </a:pP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marL="0">
              <a:lnSpc>
                <a:spcPts val="3000"/>
              </a:lnSpc>
              <a:spcBef>
                <a:spcPts val="0"/>
              </a:spcBef>
              <a:buNone/>
            </a:pPr>
            <a:r>
              <a:rPr lang="en-US" altLang="en-US" sz="2400" b="1" dirty="0">
                <a:latin typeface="微软雅黑" panose="020B0503020204020204" pitchFamily="34" charset="-122"/>
                <a:ea typeface="微软雅黑" panose="020B0503020204020204" pitchFamily="34" charset="-122"/>
                <a:sym typeface="黑体" panose="02010609060101010101" pitchFamily="49" charset="-122"/>
              </a:rPr>
              <a:t>   3.</a:t>
            </a:r>
            <a:r>
              <a:rPr lang="en-US" altLang="zh-CN" sz="2400" b="1" dirty="0">
                <a:latin typeface="微软雅黑" panose="020B0503020204020204" pitchFamily="34" charset="-122"/>
                <a:ea typeface="微软雅黑" panose="020B0503020204020204" pitchFamily="34" charset="-122"/>
                <a:sym typeface="黑体" panose="02010609060101010101" pitchFamily="49" charset="-122"/>
              </a:rPr>
              <a:t>arp</a:t>
            </a:r>
            <a:r>
              <a:rPr lang="zh-CN" altLang="en-US" sz="2400" b="1" dirty="0">
                <a:latin typeface="微软雅黑" panose="020B0503020204020204" pitchFamily="34" charset="-122"/>
                <a:ea typeface="微软雅黑" panose="020B0503020204020204" pitchFamily="34" charset="-122"/>
                <a:sym typeface="黑体" panose="02010609060101010101" pitchFamily="49" charset="-122"/>
              </a:rPr>
              <a:t>案例</a:t>
            </a:r>
            <a:endParaRPr lang="en-US" altLang="zh-CN" sz="2400" b="1" dirty="0">
              <a:latin typeface="微软雅黑" panose="020B0503020204020204" pitchFamily="34" charset="-122"/>
              <a:ea typeface="微软雅黑" panose="020B0503020204020204" pitchFamily="34" charset="-122"/>
              <a:sym typeface="黑体" panose="02010609060101010101" pitchFamily="49" charset="-122"/>
            </a:endParaRPr>
          </a:p>
          <a:p>
            <a:pPr marL="0">
              <a:lnSpc>
                <a:spcPts val="3000"/>
              </a:lnSpc>
              <a:spcBef>
                <a:spcPts val="0"/>
              </a:spcBef>
              <a:buNone/>
            </a:pPr>
            <a:endParaRPr lang="en-US" altLang="zh-CN" sz="800" b="1" dirty="0">
              <a:latin typeface="微软雅黑" panose="020B0503020204020204" pitchFamily="34" charset="-122"/>
              <a:ea typeface="微软雅黑" panose="020B0503020204020204" pitchFamily="34" charset="-122"/>
              <a:sym typeface="黑体" panose="02010609060101010101" pitchFamily="49" charset="-122"/>
            </a:endParaRPr>
          </a:p>
          <a:p>
            <a:pPr marL="0">
              <a:lnSpc>
                <a:spcPts val="3000"/>
              </a:lnSpc>
              <a:spcBef>
                <a:spcPts val="0"/>
              </a:spcBef>
              <a:buNone/>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（1）arp -</a:t>
            </a:r>
            <a:r>
              <a:rPr lang="en-US" altLang="en-US" sz="2000" dirty="0" err="1">
                <a:latin typeface="微软雅黑" panose="020B0503020204020204" pitchFamily="34" charset="-122"/>
                <a:ea typeface="微软雅黑" panose="020B0503020204020204" pitchFamily="34" charset="-122"/>
                <a:sym typeface="黑体" panose="02010609060101010101" pitchFamily="49" charset="-122"/>
              </a:rPr>
              <a:t>a或arp</a:t>
            </a: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–g</a:t>
            </a:r>
          </a:p>
          <a:p>
            <a:pPr marL="0">
              <a:lnSpc>
                <a:spcPts val="3000"/>
              </a:lnSpc>
              <a:spcBef>
                <a:spcPts val="0"/>
              </a:spcBef>
              <a:buNone/>
            </a:pPr>
            <a:r>
              <a:rPr lang="zh-CN" altLang="en-US" sz="2000" dirty="0">
                <a:latin typeface="微软雅黑" panose="020B0503020204020204" pitchFamily="34" charset="-122"/>
                <a:ea typeface="微软雅黑" panose="020B0503020204020204" pitchFamily="34" charset="-122"/>
              </a:rPr>
              <a:t>        显示高速缓存中所有接口的当前</a:t>
            </a:r>
            <a:r>
              <a:rPr lang="en-US" altLang="zh-CN" sz="2000" dirty="0">
                <a:latin typeface="微软雅黑" panose="020B0503020204020204" pitchFamily="34" charset="-122"/>
                <a:ea typeface="微软雅黑" panose="020B0503020204020204" pitchFamily="34" charset="-122"/>
              </a:rPr>
              <a:t>ARP</a:t>
            </a:r>
            <a:r>
              <a:rPr lang="zh-CN" altLang="en-US" sz="2000" dirty="0">
                <a:latin typeface="微软雅黑" panose="020B0503020204020204" pitchFamily="34" charset="-122"/>
                <a:ea typeface="微软雅黑" panose="020B0503020204020204" pitchFamily="34" charset="-122"/>
              </a:rPr>
              <a:t>缓存表</a:t>
            </a: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marL="0">
              <a:lnSpc>
                <a:spcPts val="3000"/>
              </a:lnSpc>
              <a:spcBef>
                <a:spcPts val="0"/>
              </a:spcBef>
              <a:buNone/>
            </a:pP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marL="0">
              <a:lnSpc>
                <a:spcPts val="3000"/>
              </a:lnSpc>
              <a:spcBef>
                <a:spcPts val="0"/>
              </a:spcBef>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en-US" altLang="en-US" sz="2000" dirty="0" err="1">
                <a:latin typeface="微软雅黑" panose="020B0503020204020204" pitchFamily="34" charset="-122"/>
                <a:ea typeface="微软雅黑" panose="020B0503020204020204" pitchFamily="34" charset="-122"/>
                <a:sym typeface="黑体" panose="02010609060101010101" pitchFamily="49" charset="-122"/>
              </a:rPr>
              <a:t>arp</a:t>
            </a: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–a  </a:t>
            </a: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IP</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地址</a:t>
            </a: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特定的</a:t>
            </a:r>
            <a:r>
              <a:rPr lang="en-US" altLang="zh-CN" sz="2000" dirty="0" err="1">
                <a:latin typeface="微软雅黑" panose="020B0503020204020204" pitchFamily="34" charset="-122"/>
                <a:ea typeface="微软雅黑" panose="020B0503020204020204" pitchFamily="34" charset="-122"/>
                <a:sym typeface="黑体" panose="02010609060101010101" pitchFamily="49" charset="-122"/>
              </a:rPr>
              <a:t>ip</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地址 </a:t>
            </a:r>
            <a:endParaRPr lang="en-US" altLang="zh-CN" sz="2000" dirty="0">
              <a:latin typeface="微软雅黑" panose="020B0503020204020204" pitchFamily="34" charset="-122"/>
              <a:ea typeface="微软雅黑" panose="020B0503020204020204" pitchFamily="34" charset="-122"/>
              <a:sym typeface="黑体" panose="02010609060101010101" pitchFamily="49" charset="-122"/>
            </a:endParaRPr>
          </a:p>
          <a:p>
            <a:pPr marL="0">
              <a:lnSpc>
                <a:spcPts val="3000"/>
              </a:lnSpc>
              <a:spcBef>
                <a:spcPts val="0"/>
              </a:spcBef>
              <a:buNone/>
            </a:pPr>
            <a:r>
              <a:rPr lang="zh-CN" altLang="en-US" sz="2000" dirty="0">
                <a:latin typeface="微软雅黑" panose="020B0503020204020204" pitchFamily="34" charset="-122"/>
                <a:ea typeface="微软雅黑" panose="020B0503020204020204" pitchFamily="34" charset="-122"/>
              </a:rPr>
              <a:t>        显示</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特定</a:t>
            </a:r>
            <a:r>
              <a:rPr lang="en-US" altLang="zh-CN" sz="2000" dirty="0" err="1">
                <a:latin typeface="微软雅黑" panose="020B0503020204020204" pitchFamily="34" charset="-122"/>
                <a:ea typeface="微软雅黑" panose="020B0503020204020204" pitchFamily="34" charset="-122"/>
                <a:sym typeface="黑体" panose="02010609060101010101" pitchFamily="49" charset="-122"/>
              </a:rPr>
              <a:t>ip</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地址</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ARP</a:t>
            </a:r>
            <a:r>
              <a:rPr lang="zh-CN" altLang="en-US" sz="2000" dirty="0">
                <a:latin typeface="微软雅黑" panose="020B0503020204020204" pitchFamily="34" charset="-122"/>
                <a:ea typeface="微软雅黑" panose="020B0503020204020204" pitchFamily="34" charset="-122"/>
              </a:rPr>
              <a:t>缓存表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显示高速缓存中所有接口的当前</a:t>
            </a:r>
            <a:r>
              <a:rPr lang="en-US" altLang="zh-CN" sz="2000" dirty="0">
                <a:latin typeface="微软雅黑" panose="020B0503020204020204" pitchFamily="34" charset="-122"/>
                <a:ea typeface="微软雅黑" panose="020B0503020204020204" pitchFamily="34" charset="-122"/>
              </a:rPr>
              <a:t>ARP</a:t>
            </a:r>
            <a:r>
              <a:rPr lang="zh-CN" altLang="en-US" sz="2000" dirty="0">
                <a:latin typeface="微软雅黑" panose="020B0503020204020204" pitchFamily="34" charset="-122"/>
                <a:ea typeface="微软雅黑" panose="020B0503020204020204" pitchFamily="34" charset="-122"/>
              </a:rPr>
              <a:t>缓存表中指定某个</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的相关信息</a:t>
            </a: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marL="0">
              <a:lnSpc>
                <a:spcPct val="150000"/>
              </a:lnSpc>
              <a:buNone/>
            </a:pPr>
            <a:endParaRPr lang="en-US" altLang="en-US" dirty="0">
              <a:sym typeface="黑体" panose="02010609060101010101" pitchFamily="49" charset="-122"/>
            </a:endParaRPr>
          </a:p>
        </p:txBody>
      </p:sp>
      <p:pic>
        <p:nvPicPr>
          <p:cNvPr id="99332" name="图片 5">
            <a:extLst>
              <a:ext uri="{FF2B5EF4-FFF2-40B4-BE49-F238E27FC236}">
                <a16:creationId xmlns:a16="http://schemas.microsoft.com/office/drawing/2014/main" id="{221EF392-42B8-6C81-BCAD-E17BA420B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530" y="3473576"/>
            <a:ext cx="5400674"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998B4CC9-C121-A62C-7E01-DBDC4D141231}"/>
              </a:ext>
            </a:extLst>
          </p:cNvPr>
          <p:cNvSpPr/>
          <p:nvPr/>
        </p:nvSpPr>
        <p:spPr>
          <a:xfrm>
            <a:off x="0" y="0"/>
            <a:ext cx="5276729"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540385">
              <a:defRPr/>
            </a:pPr>
            <a:endParaRPr lang="en-US" altLang="en-US" sz="2800" b="1" dirty="0">
              <a:solidFill>
                <a:schemeClr val="tx1"/>
              </a:solidFill>
              <a:sym typeface="黑体" panose="02010609060101010101" pitchFamily="49" charset="-122"/>
            </a:endParaRPr>
          </a:p>
          <a:p>
            <a:pPr indent="540385">
              <a:defRPr/>
            </a:pP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常用网络命令</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三</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en-US" altLang="zh-CN" sz="2800" b="1"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arp</a:t>
            </a: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内容占位符 2">
            <a:extLst>
              <a:ext uri="{FF2B5EF4-FFF2-40B4-BE49-F238E27FC236}">
                <a16:creationId xmlns:a16="http://schemas.microsoft.com/office/drawing/2014/main" id="{DBF77803-CBC0-FE5C-305B-EB67C2681569}"/>
              </a:ext>
            </a:extLst>
          </p:cNvPr>
          <p:cNvSpPr>
            <a:spLocks noGrp="1" noChangeArrowheads="1"/>
          </p:cNvSpPr>
          <p:nvPr>
            <p:ph sz="half" idx="2"/>
          </p:nvPr>
        </p:nvSpPr>
        <p:spPr>
          <a:xfrm>
            <a:off x="0" y="880872"/>
            <a:ext cx="8337550" cy="4454525"/>
          </a:xfrm>
        </p:spPr>
        <p:txBody>
          <a:bodyPr/>
          <a:lstStyle/>
          <a:p>
            <a:pPr marL="0">
              <a:lnSpc>
                <a:spcPts val="3000"/>
              </a:lnSpc>
              <a:spcBef>
                <a:spcPts val="0"/>
              </a:spcBef>
              <a:buNone/>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（3)   </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添加</a:t>
            </a: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ARP</a:t>
            </a:r>
            <a:r>
              <a:rPr lang="zh-CN" altLang="en-US" sz="2000"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动态</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表项</a:t>
            </a: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marL="0">
              <a:lnSpc>
                <a:spcPts val="3000"/>
              </a:lnSpc>
              <a:spcBef>
                <a:spcPts val="0"/>
              </a:spcBef>
              <a:buNone/>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ping 192.168.1.100</a:t>
            </a:r>
          </a:p>
          <a:p>
            <a:pPr marL="0">
              <a:lnSpc>
                <a:spcPts val="3000"/>
              </a:lnSpc>
              <a:spcBef>
                <a:spcPts val="0"/>
              </a:spcBef>
              <a:buNone/>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a:t>
            </a:r>
            <a:r>
              <a:rPr lang="en-US" altLang="en-US" sz="2000" dirty="0" err="1">
                <a:latin typeface="微软雅黑" panose="020B0503020204020204" pitchFamily="34" charset="-122"/>
                <a:ea typeface="微软雅黑" panose="020B0503020204020204" pitchFamily="34" charset="-122"/>
                <a:sym typeface="黑体" panose="02010609060101010101" pitchFamily="49" charset="-122"/>
              </a:rPr>
              <a:t>arp</a:t>
            </a: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-a</a:t>
            </a:r>
          </a:p>
          <a:p>
            <a:pPr marL="0">
              <a:buNone/>
            </a:pPr>
            <a:endParaRPr lang="en-US" altLang="en-US" dirty="0">
              <a:sym typeface="黑体" panose="02010609060101010101" pitchFamily="49" charset="-122"/>
            </a:endParaRPr>
          </a:p>
        </p:txBody>
      </p:sp>
      <p:pic>
        <p:nvPicPr>
          <p:cNvPr id="100356" name="Picture 5">
            <a:extLst>
              <a:ext uri="{FF2B5EF4-FFF2-40B4-BE49-F238E27FC236}">
                <a16:creationId xmlns:a16="http://schemas.microsoft.com/office/drawing/2014/main" id="{BE9FB21D-C17C-EB2C-980B-9E088F5A6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2424908"/>
            <a:ext cx="5616575" cy="390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DFE9C6E3-4EEE-6C6E-F91B-41AE62D3DEB6}"/>
              </a:ext>
            </a:extLst>
          </p:cNvPr>
          <p:cNvSpPr/>
          <p:nvPr/>
        </p:nvSpPr>
        <p:spPr>
          <a:xfrm>
            <a:off x="0" y="0"/>
            <a:ext cx="8794548"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540385">
              <a:defRPr/>
            </a:pPr>
            <a:endParaRPr lang="en-US" altLang="en-US" sz="2800" b="1" dirty="0">
              <a:solidFill>
                <a:schemeClr val="tx1"/>
              </a:solidFill>
              <a:sym typeface="黑体" panose="02010609060101010101" pitchFamily="49" charset="-122"/>
            </a:endParaRPr>
          </a:p>
          <a:p>
            <a:pPr indent="540385">
              <a:defRPr/>
            </a:pPr>
            <a:endParaRPr lang="en-US" altLang="zh-CN" sz="2800" b="1" dirty="0">
              <a:solidFill>
                <a:schemeClr val="tx1"/>
              </a:solidFill>
              <a:sym typeface="黑体" panose="02010609060101010101" pitchFamily="49" charset="-122"/>
            </a:endParaRPr>
          </a:p>
          <a:p>
            <a:pPr indent="540385">
              <a:defRPr/>
            </a:pP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常用网络命令</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三</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en-US" altLang="zh-CN" sz="2800" b="1"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arp</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  </a:t>
            </a:r>
            <a:r>
              <a:rPr lang="zh-CN" altLang="en-US" sz="2800" b="1" dirty="0">
                <a:solidFill>
                  <a:schemeClr val="bg1"/>
                </a:solidFill>
                <a:sym typeface="黑体" panose="02010609060101010101" pitchFamily="49" charset="-122"/>
              </a:rPr>
              <a:t>添加以</a:t>
            </a:r>
            <a:r>
              <a:rPr lang="zh-CN" altLang="en-US" sz="2800" b="1" dirty="0">
                <a:solidFill>
                  <a:schemeClr val="bg1"/>
                </a:solidFill>
              </a:rPr>
              <a:t>管</a:t>
            </a:r>
            <a:r>
              <a:rPr lang="zh-CN" altLang="en-US" sz="2800" b="1" dirty="0"/>
              <a:t>理员身份运行</a:t>
            </a:r>
          </a:p>
          <a:p>
            <a:pPr indent="540385">
              <a:defRPr/>
            </a:pPr>
            <a:endParaRPr lang="en-US" altLang="en-US" sz="2800" b="1" dirty="0">
              <a:solidFill>
                <a:schemeClr val="tx1"/>
              </a:solidFill>
              <a:sym typeface="黑体" panose="02010609060101010101" pitchFamily="49" charset="-122"/>
            </a:endParaRPr>
          </a:p>
          <a:p>
            <a:pPr indent="540385">
              <a:defRPr/>
            </a:pP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
        <p:nvSpPr>
          <p:cNvPr id="2" name="文本框 1">
            <a:extLst>
              <a:ext uri="{FF2B5EF4-FFF2-40B4-BE49-F238E27FC236}">
                <a16:creationId xmlns:a16="http://schemas.microsoft.com/office/drawing/2014/main" id="{C4C971FA-9190-317D-FE7D-0F27D6C2D9D8}"/>
              </a:ext>
            </a:extLst>
          </p:cNvPr>
          <p:cNvSpPr txBox="1"/>
          <p:nvPr/>
        </p:nvSpPr>
        <p:spPr>
          <a:xfrm>
            <a:off x="5543550" y="880872"/>
            <a:ext cx="6486525" cy="1601977"/>
          </a:xfrm>
          <a:prstGeom prst="rect">
            <a:avLst/>
          </a:prstGeom>
          <a:noFill/>
        </p:spPr>
        <p:txBody>
          <a:bodyPr wrap="square" rtlCol="0">
            <a:spAutoFit/>
          </a:bodyPr>
          <a:lstStyle/>
          <a:p>
            <a:pPr marL="0">
              <a:lnSpc>
                <a:spcPts val="3000"/>
              </a:lnSpc>
              <a:buNone/>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（4）</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添加</a:t>
            </a: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ARP</a:t>
            </a:r>
            <a:r>
              <a:rPr lang="zh-CN" altLang="en-US" sz="2000"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静态</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表项</a:t>
            </a: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特定</a:t>
            </a: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IP</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地址的静态</a:t>
            </a: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MAC</a:t>
            </a: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marL="0">
              <a:lnSpc>
                <a:spcPts val="3000"/>
              </a:lnSpc>
              <a:buNone/>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a:t>
            </a:r>
            <a:r>
              <a:rPr lang="en-US" altLang="en-US" sz="2000" dirty="0" err="1">
                <a:latin typeface="微软雅黑" panose="020B0503020204020204" pitchFamily="34" charset="-122"/>
                <a:ea typeface="微软雅黑" panose="020B0503020204020204" pitchFamily="34" charset="-122"/>
                <a:sym typeface="黑体" panose="02010609060101010101" pitchFamily="49" charset="-122"/>
              </a:rPr>
              <a:t>arp</a:t>
            </a: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-s </a:t>
            </a:r>
            <a:r>
              <a:rPr lang="en-US" altLang="en-US" sz="2000" dirty="0" err="1">
                <a:latin typeface="微软雅黑" panose="020B0503020204020204" pitchFamily="34" charset="-122"/>
                <a:ea typeface="微软雅黑" panose="020B0503020204020204" pitchFamily="34" charset="-122"/>
                <a:sym typeface="黑体" panose="02010609060101010101" pitchFamily="49" charset="-122"/>
              </a:rPr>
              <a:t>IP地址</a:t>
            </a: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a:t>
            </a:r>
            <a:r>
              <a:rPr lang="en-US" altLang="en-US" sz="2000" dirty="0" err="1">
                <a:latin typeface="微软雅黑" panose="020B0503020204020204" pitchFamily="34" charset="-122"/>
                <a:ea typeface="微软雅黑" panose="020B0503020204020204" pitchFamily="34" charset="-122"/>
                <a:sym typeface="黑体" panose="02010609060101010101" pitchFamily="49" charset="-122"/>
              </a:rPr>
              <a:t>MAC地址</a:t>
            </a: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a:t>
            </a:r>
          </a:p>
          <a:p>
            <a:pPr marL="0">
              <a:lnSpc>
                <a:spcPts val="3000"/>
              </a:lnSpc>
              <a:buNone/>
            </a:pP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		——</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添加特定的</a:t>
            </a: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IP</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地址的静态</a:t>
            </a: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mac</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地址</a:t>
            </a:r>
            <a:endParaRPr lang="en-US" altLang="zh-CN" sz="2000" dirty="0">
              <a:latin typeface="微软雅黑" panose="020B0503020204020204" pitchFamily="34" charset="-122"/>
              <a:ea typeface="微软雅黑" panose="020B0503020204020204" pitchFamily="34" charset="-122"/>
              <a:sym typeface="黑体" panose="02010609060101010101" pitchFamily="49" charset="-122"/>
            </a:endParaRPr>
          </a:p>
          <a:p>
            <a:pPr marL="0">
              <a:lnSpc>
                <a:spcPts val="3000"/>
              </a:lnSpc>
              <a:buNone/>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a:t>
            </a:r>
            <a:r>
              <a:rPr lang="en-US" altLang="en-US" sz="2000" dirty="0" err="1">
                <a:latin typeface="微软雅黑" panose="020B0503020204020204" pitchFamily="34" charset="-122"/>
                <a:ea typeface="微软雅黑" panose="020B0503020204020204" pitchFamily="34" charset="-122"/>
                <a:sym typeface="黑体" panose="02010609060101010101" pitchFamily="49" charset="-122"/>
              </a:rPr>
              <a:t>arp</a:t>
            </a: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–a </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查看是否添加成功</a:t>
            </a:r>
            <a:endParaRPr lang="en-US" altLang="en-US" sz="2000" dirty="0">
              <a:sym typeface="黑体" panose="02010609060101010101" pitchFamily="49" charset="-122"/>
            </a:endParaRPr>
          </a:p>
        </p:txBody>
      </p:sp>
      <p:pic>
        <p:nvPicPr>
          <p:cNvPr id="4" name="Picture 5">
            <a:extLst>
              <a:ext uri="{FF2B5EF4-FFF2-40B4-BE49-F238E27FC236}">
                <a16:creationId xmlns:a16="http://schemas.microsoft.com/office/drawing/2014/main" id="{4FFD78B8-4C86-411E-FF38-A92FB83AA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728" y="2533397"/>
            <a:ext cx="6486525" cy="387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内容占位符 2">
            <a:extLst>
              <a:ext uri="{FF2B5EF4-FFF2-40B4-BE49-F238E27FC236}">
                <a16:creationId xmlns:a16="http://schemas.microsoft.com/office/drawing/2014/main" id="{A011AAB6-0683-9E72-DC1D-42E7D3D9D49F}"/>
              </a:ext>
            </a:extLst>
          </p:cNvPr>
          <p:cNvSpPr>
            <a:spLocks noGrp="1" noChangeArrowheads="1"/>
          </p:cNvSpPr>
          <p:nvPr>
            <p:ph sz="half" idx="2"/>
          </p:nvPr>
        </p:nvSpPr>
        <p:spPr>
          <a:xfrm>
            <a:off x="-119062" y="815976"/>
            <a:ext cx="8337550" cy="3686175"/>
          </a:xfrm>
        </p:spPr>
        <p:txBody>
          <a:bodyPr/>
          <a:lstStyle/>
          <a:p>
            <a:pPr marL="0">
              <a:lnSpc>
                <a:spcPct val="150000"/>
              </a:lnSpc>
              <a:buNone/>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（5）</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删除</a:t>
            </a: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ARP</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表项</a:t>
            </a: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删除特定的</a:t>
            </a: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IP</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地址的静态</a:t>
            </a: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MAC</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地址</a:t>
            </a:r>
            <a:endParaRPr lang="en-US" altLang="zh-CN" sz="2000" dirty="0">
              <a:latin typeface="微软雅黑" panose="020B0503020204020204" pitchFamily="34" charset="-122"/>
              <a:ea typeface="微软雅黑" panose="020B0503020204020204" pitchFamily="34" charset="-122"/>
              <a:sym typeface="黑体" panose="02010609060101010101" pitchFamily="49" charset="-122"/>
            </a:endParaRPr>
          </a:p>
          <a:p>
            <a:pPr marL="0">
              <a:buNone/>
            </a:pP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                                    (</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未找到说明已成功删除掉</a:t>
            </a: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a:t>
            </a: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marL="0">
              <a:buNone/>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a:t>
            </a:r>
          </a:p>
          <a:p>
            <a:pPr marL="0">
              <a:buNone/>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a:t>
            </a:r>
            <a:r>
              <a:rPr lang="en-US" altLang="en-US" sz="2000" dirty="0" err="1">
                <a:latin typeface="微软雅黑" panose="020B0503020204020204" pitchFamily="34" charset="-122"/>
                <a:ea typeface="微软雅黑" panose="020B0503020204020204" pitchFamily="34" charset="-122"/>
                <a:sym typeface="黑体" panose="02010609060101010101" pitchFamily="49" charset="-122"/>
              </a:rPr>
              <a:t>arp</a:t>
            </a: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-d IP</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地址</a:t>
            </a: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p:txBody>
      </p:sp>
      <p:pic>
        <p:nvPicPr>
          <p:cNvPr id="103428" name="Picture 4">
            <a:extLst>
              <a:ext uri="{FF2B5EF4-FFF2-40B4-BE49-F238E27FC236}">
                <a16:creationId xmlns:a16="http://schemas.microsoft.com/office/drawing/2014/main" id="{9C5AD811-A300-81E4-87EB-AADA0F82A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33" y="2778125"/>
            <a:ext cx="5519736" cy="390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a:extLst>
              <a:ext uri="{FF2B5EF4-FFF2-40B4-BE49-F238E27FC236}">
                <a16:creationId xmlns:a16="http://schemas.microsoft.com/office/drawing/2014/main" id="{44A47BEA-BB47-8C69-F345-445A8DE595AF}"/>
              </a:ext>
            </a:extLst>
          </p:cNvPr>
          <p:cNvSpPr txBox="1">
            <a:spLocks noChangeArrowheads="1"/>
          </p:cNvSpPr>
          <p:nvPr/>
        </p:nvSpPr>
        <p:spPr>
          <a:xfrm>
            <a:off x="6269833" y="2038746"/>
            <a:ext cx="8337550" cy="5030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50000"/>
              </a:lnSpc>
              <a:buFont typeface="Arial" panose="020B0604020202020204" pitchFamily="34" charset="0"/>
              <a:buNone/>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a:t>
            </a:r>
            <a:r>
              <a:rPr lang="en-US" altLang="en-US" sz="2000" dirty="0" err="1">
                <a:latin typeface="微软雅黑" panose="020B0503020204020204" pitchFamily="34" charset="-122"/>
                <a:ea typeface="微软雅黑" panose="020B0503020204020204" pitchFamily="34" charset="-122"/>
                <a:sym typeface="黑体" panose="02010609060101010101" pitchFamily="49" charset="-122"/>
              </a:rPr>
              <a:t>arp</a:t>
            </a: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–d </a:t>
            </a:r>
            <a:r>
              <a:rPr lang="en-US" altLang="zh-CN" sz="2000" dirty="0">
                <a:latin typeface="微软雅黑" panose="020B0503020204020204" pitchFamily="34" charset="-122"/>
                <a:ea typeface="微软雅黑" panose="020B0503020204020204" pitchFamily="34" charset="-122"/>
              </a:rPr>
              <a:t>IP</a:t>
            </a:r>
            <a:r>
              <a:rPr lang="zh-CN" altLang="zh-CN" sz="2000" dirty="0">
                <a:latin typeface="微软雅黑" panose="020B0503020204020204" pitchFamily="34" charset="-122"/>
                <a:ea typeface="微软雅黑" panose="020B0503020204020204" pitchFamily="34" charset="-122"/>
              </a:rPr>
              <a:t>地址</a:t>
            </a: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marL="0">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        </a:t>
            </a:r>
            <a:r>
              <a:rPr lang="en-US" altLang="zh-CN" sz="2000" dirty="0" err="1">
                <a:latin typeface="微软雅黑" panose="020B0503020204020204" pitchFamily="34" charset="-122"/>
                <a:ea typeface="微软雅黑" panose="020B0503020204020204" pitchFamily="34" charset="-122"/>
              </a:rPr>
              <a:t>arp</a:t>
            </a:r>
            <a:r>
              <a:rPr lang="en-US" altLang="zh-CN" sz="2000" dirty="0">
                <a:latin typeface="微软雅黑" panose="020B0503020204020204" pitchFamily="34" charset="-122"/>
                <a:ea typeface="微软雅黑" panose="020B0503020204020204" pitchFamily="34" charset="-122"/>
              </a:rPr>
              <a:t> -d 157.55.85.212</a:t>
            </a:r>
          </a:p>
          <a:p>
            <a:pPr marL="0">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 </a:t>
            </a:r>
          </a:p>
          <a:p>
            <a:pPr marL="0">
              <a:buFont typeface="Arial" panose="020B0604020202020204" pitchFamily="34" charset="0"/>
              <a:buNone/>
            </a:pPr>
            <a:endParaRPr lang="en-US" altLang="zh-CN" sz="2000" dirty="0">
              <a:latin typeface="微软雅黑" panose="020B0503020204020204" pitchFamily="34" charset="-122"/>
              <a:ea typeface="微软雅黑" panose="020B0503020204020204" pitchFamily="34" charset="-122"/>
            </a:endParaRPr>
          </a:p>
          <a:p>
            <a:pPr marL="0">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arp</a:t>
            </a:r>
            <a:r>
              <a:rPr lang="en-US" altLang="zh-CN" sz="2000" dirty="0">
                <a:latin typeface="微软雅黑" panose="020B0503020204020204" pitchFamily="34" charset="-122"/>
                <a:ea typeface="微软雅黑" panose="020B0503020204020204" pitchFamily="34" charset="-122"/>
              </a:rPr>
              <a:t> –a</a:t>
            </a:r>
            <a:r>
              <a:rPr lang="zh-CN" altLang="en-US" sz="2000" dirty="0">
                <a:latin typeface="微软雅黑" panose="020B0503020204020204" pitchFamily="34" charset="-122"/>
                <a:ea typeface="微软雅黑" panose="020B0503020204020204" pitchFamily="34" charset="-122"/>
              </a:rPr>
              <a:t>查看是否成功删除</a:t>
            </a:r>
            <a:endParaRPr lang="en-US" altLang="zh-CN" sz="2000" dirty="0">
              <a:latin typeface="微软雅黑" panose="020B0503020204020204" pitchFamily="34" charset="-122"/>
              <a:ea typeface="微软雅黑" panose="020B0503020204020204" pitchFamily="34" charset="-122"/>
            </a:endParaRPr>
          </a:p>
          <a:p>
            <a:pPr marL="0">
              <a:buFont typeface="Arial" panose="020B0604020202020204" pitchFamily="34" charset="0"/>
              <a:buNone/>
            </a:pPr>
            <a:endParaRPr lang="en-US" altLang="zh-CN" sz="2000" dirty="0">
              <a:latin typeface="微软雅黑" panose="020B0503020204020204" pitchFamily="34" charset="-122"/>
              <a:ea typeface="微软雅黑" panose="020B0503020204020204" pitchFamily="34" charset="-122"/>
              <a:sym typeface="黑体" panose="02010609060101010101" pitchFamily="49" charset="-122"/>
            </a:endParaRPr>
          </a:p>
          <a:p>
            <a:pPr marL="0">
              <a:buFont typeface="Arial" panose="020B0604020202020204" pitchFamily="34" charset="0"/>
              <a:buNone/>
            </a:pP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p:txBody>
      </p:sp>
      <p:pic>
        <p:nvPicPr>
          <p:cNvPr id="4" name="图片 4">
            <a:extLst>
              <a:ext uri="{FF2B5EF4-FFF2-40B4-BE49-F238E27FC236}">
                <a16:creationId xmlns:a16="http://schemas.microsoft.com/office/drawing/2014/main" id="{19358005-E7FA-B49B-01C0-D77462462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49" y="3028950"/>
            <a:ext cx="496966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a:extLst>
              <a:ext uri="{FF2B5EF4-FFF2-40B4-BE49-F238E27FC236}">
                <a16:creationId xmlns:a16="http://schemas.microsoft.com/office/drawing/2014/main" id="{0A17B081-E83F-5739-68A9-F0D4AD382D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5149" y="4419204"/>
            <a:ext cx="4969667" cy="194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F52CB61C-8BDD-DEE4-9E26-DBBE82EDF8F6}"/>
              </a:ext>
            </a:extLst>
          </p:cNvPr>
          <p:cNvSpPr/>
          <p:nvPr/>
        </p:nvSpPr>
        <p:spPr>
          <a:xfrm>
            <a:off x="0" y="0"/>
            <a:ext cx="5276729"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540385">
              <a:defRPr/>
            </a:pPr>
            <a:endParaRPr lang="en-US" altLang="en-US" sz="2800" b="1" dirty="0">
              <a:solidFill>
                <a:schemeClr val="tx1"/>
              </a:solidFill>
              <a:sym typeface="黑体" panose="02010609060101010101" pitchFamily="49" charset="-122"/>
            </a:endParaRPr>
          </a:p>
          <a:p>
            <a:pPr indent="540385">
              <a:defRPr/>
            </a:pP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常用网络命令</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zh-CN"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三</a:t>
            </a:r>
            <a:r>
              <a:rPr lang="en-US" altLang="zh-CN"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t>
            </a:r>
            <a:r>
              <a:rPr lang="en-US" altLang="zh-CN" sz="2800" b="1"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arp</a:t>
            </a: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a:p>
            <a:pPr indent="540385">
              <a:defRPr/>
            </a:pPr>
            <a:endPar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7F1D6AB-5317-0CB7-EE04-1C9D483FAA95}"/>
              </a:ext>
            </a:extLst>
          </p:cNvPr>
          <p:cNvPicPr>
            <a:picLocks noChangeAspect="1"/>
          </p:cNvPicPr>
          <p:nvPr/>
        </p:nvPicPr>
        <p:blipFill>
          <a:blip r:embed="rId2"/>
          <a:stretch>
            <a:fillRect/>
          </a:stretch>
        </p:blipFill>
        <p:spPr>
          <a:xfrm>
            <a:off x="0" y="530225"/>
            <a:ext cx="12192000" cy="5365750"/>
          </a:xfrm>
          <a:prstGeom prst="rect">
            <a:avLst/>
          </a:prstGeom>
        </p:spPr>
      </p:pic>
      <p:sp>
        <p:nvSpPr>
          <p:cNvPr id="5" name="矩形 4">
            <a:extLst>
              <a:ext uri="{FF2B5EF4-FFF2-40B4-BE49-F238E27FC236}">
                <a16:creationId xmlns:a16="http://schemas.microsoft.com/office/drawing/2014/main" id="{63E8A5C6-5756-DBF0-06B4-2DD7D0C1DF7E}"/>
              </a:ext>
            </a:extLst>
          </p:cNvPr>
          <p:cNvSpPr/>
          <p:nvPr/>
        </p:nvSpPr>
        <p:spPr>
          <a:xfrm>
            <a:off x="0" y="0"/>
            <a:ext cx="12192000"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2800" dirty="0">
                <a:solidFill>
                  <a:schemeClr val="bg1"/>
                </a:solidFill>
                <a:latin typeface="微软雅黑" panose="020B0503020204020204" pitchFamily="34" charset="-122"/>
                <a:ea typeface="微软雅黑" panose="020B0503020204020204" pitchFamily="34" charset="-122"/>
              </a:rPr>
              <a:t>          ARP</a:t>
            </a:r>
            <a:r>
              <a:rPr lang="zh-CN" altLang="en-US" sz="2800" dirty="0">
                <a:solidFill>
                  <a:schemeClr val="bg1"/>
                </a:solidFill>
                <a:latin typeface="微软雅黑" panose="020B0503020204020204" pitchFamily="34" charset="-122"/>
                <a:ea typeface="微软雅黑" panose="020B0503020204020204" pitchFamily="34" charset="-122"/>
              </a:rPr>
              <a:t>工作原理（</a:t>
            </a:r>
            <a:r>
              <a:rPr lang="en-US" altLang="zh-CN" sz="2800" dirty="0">
                <a:solidFill>
                  <a:schemeClr val="bg1"/>
                </a:solidFill>
                <a:latin typeface="微软雅黑" panose="020B0503020204020204" pitchFamily="34" charset="-122"/>
                <a:ea typeface="微软雅黑" panose="020B0503020204020204" pitchFamily="34" charset="-122"/>
              </a:rPr>
              <a:t>1</a:t>
            </a:r>
            <a:r>
              <a:rPr lang="zh-CN" altLang="en-US" sz="2800" dirty="0">
                <a:solidFill>
                  <a:schemeClr val="bg1"/>
                </a:solidFill>
                <a:latin typeface="微软雅黑" panose="020B0503020204020204" pitchFamily="34" charset="-122"/>
                <a:ea typeface="微软雅黑" panose="020B0503020204020204" pitchFamily="34" charset="-122"/>
              </a:rPr>
              <a:t>）</a:t>
            </a:r>
          </a:p>
        </p:txBody>
      </p:sp>
      <p:sp>
        <p:nvSpPr>
          <p:cNvPr id="6" name="平行四边形 5">
            <a:extLst>
              <a:ext uri="{FF2B5EF4-FFF2-40B4-BE49-F238E27FC236}">
                <a16:creationId xmlns:a16="http://schemas.microsoft.com/office/drawing/2014/main" id="{713347D3-6E22-B64E-C007-8D2D00104BFF}"/>
              </a:ext>
            </a:extLst>
          </p:cNvPr>
          <p:cNvSpPr/>
          <p:nvPr/>
        </p:nvSpPr>
        <p:spPr>
          <a:xfrm>
            <a:off x="95833" y="-65329"/>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Impact" panose="020B0806030902050204" pitchFamily="34" charset="0"/>
                <a:ea typeface="微软雅黑"/>
                <a:cs typeface="+mn-cs"/>
              </a:rPr>
              <a:t>01</a:t>
            </a:r>
            <a:endParaRPr kumimoji="0" lang="zh-CN" altLang="en-US" sz="2800" b="0" i="0" u="none" strike="noStrike" kern="1200" cap="none" spc="0" normalizeH="0" baseline="0" noProof="0" dirty="0">
              <a:ln>
                <a:noFill/>
              </a:ln>
              <a:solidFill>
                <a:srgbClr val="FFFFFF"/>
              </a:solidFill>
              <a:effectLst/>
              <a:uLnTx/>
              <a:uFillTx/>
              <a:latin typeface="Impact" panose="020B0806030902050204" pitchFamily="34" charset="0"/>
              <a:ea typeface="微软雅黑"/>
              <a:cs typeface="+mn-cs"/>
            </a:endParaRPr>
          </a:p>
        </p:txBody>
      </p:sp>
    </p:spTree>
    <p:extLst>
      <p:ext uri="{BB962C8B-B14F-4D97-AF65-F5344CB8AC3E}">
        <p14:creationId xmlns:p14="http://schemas.microsoft.com/office/powerpoint/2010/main" val="4106534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114864B-5E6D-5D08-DB83-73FAEADB2F83}"/>
              </a:ext>
            </a:extLst>
          </p:cNvPr>
          <p:cNvPicPr>
            <a:picLocks noChangeAspect="1"/>
          </p:cNvPicPr>
          <p:nvPr/>
        </p:nvPicPr>
        <p:blipFill>
          <a:blip r:embed="rId2"/>
          <a:stretch>
            <a:fillRect/>
          </a:stretch>
        </p:blipFill>
        <p:spPr>
          <a:xfrm>
            <a:off x="0" y="856624"/>
            <a:ext cx="12192000" cy="5525126"/>
          </a:xfrm>
          <a:prstGeom prst="rect">
            <a:avLst/>
          </a:prstGeom>
        </p:spPr>
      </p:pic>
      <p:sp>
        <p:nvSpPr>
          <p:cNvPr id="7" name="矩形 6">
            <a:extLst>
              <a:ext uri="{FF2B5EF4-FFF2-40B4-BE49-F238E27FC236}">
                <a16:creationId xmlns:a16="http://schemas.microsoft.com/office/drawing/2014/main" id="{F3442CAE-A4C0-E1FF-A59C-0FE32000C3A1}"/>
              </a:ext>
            </a:extLst>
          </p:cNvPr>
          <p:cNvSpPr/>
          <p:nvPr/>
        </p:nvSpPr>
        <p:spPr>
          <a:xfrm>
            <a:off x="0" y="0"/>
            <a:ext cx="12192000"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2800" dirty="0">
                <a:solidFill>
                  <a:schemeClr val="bg1"/>
                </a:solidFill>
                <a:latin typeface="微软雅黑" panose="020B0503020204020204" pitchFamily="34" charset="-122"/>
                <a:ea typeface="微软雅黑" panose="020B0503020204020204" pitchFamily="34" charset="-122"/>
              </a:rPr>
              <a:t>          ARP</a:t>
            </a:r>
            <a:r>
              <a:rPr lang="zh-CN" altLang="en-US" sz="2800" dirty="0">
                <a:solidFill>
                  <a:schemeClr val="bg1"/>
                </a:solidFill>
                <a:latin typeface="微软雅黑" panose="020B0503020204020204" pitchFamily="34" charset="-122"/>
                <a:ea typeface="微软雅黑" panose="020B0503020204020204" pitchFamily="34" charset="-122"/>
              </a:rPr>
              <a:t>工作原理（</a:t>
            </a:r>
            <a:r>
              <a:rPr lang="en-US" altLang="zh-CN" sz="2800" dirty="0">
                <a:solidFill>
                  <a:schemeClr val="bg1"/>
                </a:solidFill>
                <a:latin typeface="微软雅黑" panose="020B0503020204020204" pitchFamily="34" charset="-122"/>
                <a:ea typeface="微软雅黑" panose="020B0503020204020204" pitchFamily="34" charset="-122"/>
              </a:rPr>
              <a:t>2</a:t>
            </a:r>
            <a:r>
              <a:rPr lang="zh-CN" altLang="en-US" sz="2800" dirty="0">
                <a:solidFill>
                  <a:schemeClr val="bg1"/>
                </a:solidFill>
                <a:latin typeface="微软雅黑" panose="020B0503020204020204" pitchFamily="34" charset="-122"/>
                <a:ea typeface="微软雅黑" panose="020B0503020204020204" pitchFamily="34" charset="-122"/>
              </a:rPr>
              <a:t>）</a:t>
            </a:r>
          </a:p>
        </p:txBody>
      </p:sp>
      <p:sp>
        <p:nvSpPr>
          <p:cNvPr id="8" name="平行四边形 7">
            <a:extLst>
              <a:ext uri="{FF2B5EF4-FFF2-40B4-BE49-F238E27FC236}">
                <a16:creationId xmlns:a16="http://schemas.microsoft.com/office/drawing/2014/main" id="{870EA85E-4F8A-CB97-6421-C17C808D290B}"/>
              </a:ext>
            </a:extLst>
          </p:cNvPr>
          <p:cNvSpPr/>
          <p:nvPr/>
        </p:nvSpPr>
        <p:spPr>
          <a:xfrm>
            <a:off x="95833" y="-65329"/>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Impact" panose="020B0806030902050204" pitchFamily="34" charset="0"/>
                <a:ea typeface="微软雅黑"/>
                <a:cs typeface="+mn-cs"/>
              </a:rPr>
              <a:t>01</a:t>
            </a:r>
            <a:endParaRPr kumimoji="0" lang="zh-CN" altLang="en-US" sz="2800" b="0" i="0" u="none" strike="noStrike" kern="1200" cap="none" spc="0" normalizeH="0" baseline="0" noProof="0" dirty="0">
              <a:ln>
                <a:noFill/>
              </a:ln>
              <a:solidFill>
                <a:srgbClr val="FFFFFF"/>
              </a:solidFill>
              <a:effectLst/>
              <a:uLnTx/>
              <a:uFillTx/>
              <a:latin typeface="Impact" panose="020B0806030902050204" pitchFamily="34" charset="0"/>
              <a:ea typeface="微软雅黑"/>
              <a:cs typeface="+mn-cs"/>
            </a:endParaRPr>
          </a:p>
        </p:txBody>
      </p:sp>
    </p:spTree>
    <p:extLst>
      <p:ext uri="{BB962C8B-B14F-4D97-AF65-F5344CB8AC3E}">
        <p14:creationId xmlns:p14="http://schemas.microsoft.com/office/powerpoint/2010/main" val="3092444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rot="5400000">
            <a:off x="2071764" y="4752456"/>
            <a:ext cx="1162050" cy="1162050"/>
          </a:xfrm>
          <a:prstGeom prst="rect">
            <a:avLst/>
          </a:prstGeom>
          <a:solidFill>
            <a:srgbClr val="DDD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10084642" y="1384124"/>
            <a:ext cx="4214716" cy="4939309"/>
          </a:xfrm>
          <a:prstGeom prst="line">
            <a:avLst/>
          </a:prstGeom>
          <a:ln w="2540">
            <a:solidFill>
              <a:srgbClr val="D76739">
                <a:alpha val="21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111842" y="-2469655"/>
            <a:ext cx="4214716" cy="4939309"/>
          </a:xfrm>
          <a:prstGeom prst="line">
            <a:avLst/>
          </a:prstGeom>
          <a:ln w="2540">
            <a:solidFill>
              <a:srgbClr val="D76739">
                <a:alpha val="21000"/>
              </a:srgb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500422" y="290902"/>
            <a:ext cx="4668607" cy="646331"/>
          </a:xfrm>
          <a:prstGeom prst="rect">
            <a:avLst/>
          </a:prstGeom>
          <a:noFill/>
        </p:spPr>
        <p:txBody>
          <a:bodyPr wrap="square" rtlCol="0">
            <a:spAutoFit/>
          </a:bodyPr>
          <a:lstStyle/>
          <a:p>
            <a:pPr marL="12700">
              <a:spcBef>
                <a:spcPts val="100"/>
              </a:spcBef>
            </a:pPr>
            <a:r>
              <a:rPr lang="zh-CN" altLang="en-US" sz="3600" b="1" dirty="0">
                <a:solidFill>
                  <a:srgbClr val="68174B"/>
                </a:solidFill>
                <a:latin typeface="Times New Roman"/>
                <a:ea typeface="微软雅黑"/>
              </a:rPr>
              <a:t>实验报告目录</a:t>
            </a:r>
          </a:p>
        </p:txBody>
      </p:sp>
      <p:cxnSp>
        <p:nvCxnSpPr>
          <p:cNvPr id="15" name="直接连接符 14"/>
          <p:cNvCxnSpPr/>
          <p:nvPr/>
        </p:nvCxnSpPr>
        <p:spPr>
          <a:xfrm>
            <a:off x="882859" y="888457"/>
            <a:ext cx="10830560" cy="0"/>
          </a:xfrm>
          <a:prstGeom prst="line">
            <a:avLst/>
          </a:prstGeom>
          <a:ln>
            <a:solidFill>
              <a:srgbClr val="9D688A"/>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1616011" y="6252619"/>
            <a:ext cx="575989" cy="577246"/>
            <a:chOff x="6084168" y="1274820"/>
            <a:chExt cx="432048" cy="432834"/>
          </a:xfrm>
        </p:grpSpPr>
        <p:sp>
          <p:nvSpPr>
            <p:cNvPr id="22"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3"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4" name="组合 23"/>
          <p:cNvGrpSpPr/>
          <p:nvPr/>
        </p:nvGrpSpPr>
        <p:grpSpPr>
          <a:xfrm>
            <a:off x="10095599" y="6270282"/>
            <a:ext cx="575989" cy="576197"/>
            <a:chOff x="4788024" y="1275213"/>
            <a:chExt cx="432048" cy="432048"/>
          </a:xfrm>
        </p:grpSpPr>
        <p:sp>
          <p:nvSpPr>
            <p:cNvPr id="25"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6"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7" name="组合 26"/>
          <p:cNvGrpSpPr/>
          <p:nvPr/>
        </p:nvGrpSpPr>
        <p:grpSpPr>
          <a:xfrm>
            <a:off x="10920241" y="6281457"/>
            <a:ext cx="577036" cy="577246"/>
            <a:chOff x="5436096" y="1274820"/>
            <a:chExt cx="432833" cy="432834"/>
          </a:xfrm>
        </p:grpSpPr>
        <p:sp>
          <p:nvSpPr>
            <p:cNvPr id="28"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9"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0" name="组合 29"/>
          <p:cNvGrpSpPr/>
          <p:nvPr/>
        </p:nvGrpSpPr>
        <p:grpSpPr>
          <a:xfrm>
            <a:off x="2157433" y="5016031"/>
            <a:ext cx="577036" cy="577246"/>
            <a:chOff x="3491880" y="1274820"/>
            <a:chExt cx="432833" cy="432834"/>
          </a:xfrm>
        </p:grpSpPr>
        <p:sp>
          <p:nvSpPr>
            <p:cNvPr id="31"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3" name="组合 32"/>
          <p:cNvGrpSpPr/>
          <p:nvPr/>
        </p:nvGrpSpPr>
        <p:grpSpPr>
          <a:xfrm>
            <a:off x="9343764" y="6286637"/>
            <a:ext cx="577036" cy="577246"/>
            <a:chOff x="4139952" y="1274820"/>
            <a:chExt cx="432833" cy="432834"/>
          </a:xfrm>
        </p:grpSpPr>
        <p:sp>
          <p:nvSpPr>
            <p:cNvPr id="3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5"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
        <p:nvSpPr>
          <p:cNvPr id="37" name="矩形 36"/>
          <p:cNvSpPr/>
          <p:nvPr/>
        </p:nvSpPr>
        <p:spPr>
          <a:xfrm rot="2700000">
            <a:off x="4278578" y="1602841"/>
            <a:ext cx="499312" cy="482947"/>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46"/>
          <p:cNvSpPr txBox="1"/>
          <p:nvPr/>
        </p:nvSpPr>
        <p:spPr>
          <a:xfrm>
            <a:off x="4200645" y="1610797"/>
            <a:ext cx="666750" cy="461665"/>
          </a:xfrm>
          <a:prstGeom prst="rect">
            <a:avLst/>
          </a:prstGeom>
          <a:noFill/>
        </p:spPr>
        <p:txBody>
          <a:bodyPr wrap="square" rtlCol="0">
            <a:spAutoFit/>
          </a:bodyPr>
          <a:lstStyle/>
          <a:p>
            <a:pPr algn="ctr"/>
            <a:r>
              <a:rPr lang="en-US" altLang="zh-CN" sz="2400" dirty="0">
                <a:solidFill>
                  <a:srgbClr val="F0D2AF"/>
                </a:solidFill>
                <a:latin typeface="微软雅黑" panose="020B0503020204020204" pitchFamily="34" charset="-122"/>
                <a:ea typeface="微软雅黑" panose="020B0503020204020204" pitchFamily="34" charset="-122"/>
              </a:rPr>
              <a:t>1</a:t>
            </a:r>
            <a:endParaRPr lang="zh-CN" altLang="en-US" sz="2400" dirty="0">
              <a:solidFill>
                <a:srgbClr val="F0D2AF"/>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5052570" y="1598344"/>
            <a:ext cx="5691665"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Times New Roman"/>
                <a:ea typeface="微软雅黑"/>
              </a:rPr>
              <a:t>Wireshark</a:t>
            </a:r>
            <a:r>
              <a:rPr lang="zh-CN" altLang="en-US" sz="2400" dirty="0">
                <a:latin typeface="Times New Roman"/>
                <a:ea typeface="微软雅黑"/>
              </a:rPr>
              <a:t>软件使用与</a:t>
            </a:r>
            <a:r>
              <a:rPr lang="en-US" altLang="zh-CN" sz="2400" dirty="0">
                <a:latin typeface="Times New Roman"/>
                <a:ea typeface="微软雅黑"/>
              </a:rPr>
              <a:t>MAC</a:t>
            </a:r>
            <a:r>
              <a:rPr lang="zh-CN" altLang="en-US" sz="2400" dirty="0">
                <a:latin typeface="Times New Roman"/>
                <a:ea typeface="微软雅黑"/>
              </a:rPr>
              <a:t>地址</a:t>
            </a:r>
            <a:endParaRPr lang="en-US" altLang="zh-CN" sz="2400" dirty="0">
              <a:latin typeface="Times New Roman"/>
              <a:ea typeface="微软雅黑"/>
            </a:endParaRPr>
          </a:p>
          <a:p>
            <a:pPr marL="342900" indent="-342900">
              <a:buFont typeface="Arial" panose="020B0604020202020204" pitchFamily="34" charset="0"/>
              <a:buChar char="•"/>
            </a:pPr>
            <a:r>
              <a:rPr lang="en-US" altLang="zh-CN" sz="2400" dirty="0">
                <a:latin typeface="Times New Roman"/>
                <a:ea typeface="微软雅黑"/>
              </a:rPr>
              <a:t> ARP</a:t>
            </a:r>
            <a:r>
              <a:rPr lang="zh-CN" altLang="en-US" sz="2400" dirty="0">
                <a:latin typeface="Times New Roman"/>
                <a:ea typeface="微软雅黑"/>
              </a:rPr>
              <a:t>协议分析</a:t>
            </a:r>
          </a:p>
        </p:txBody>
      </p:sp>
      <p:sp>
        <p:nvSpPr>
          <p:cNvPr id="39" name="矩形 38"/>
          <p:cNvSpPr/>
          <p:nvPr/>
        </p:nvSpPr>
        <p:spPr>
          <a:xfrm rot="2700000">
            <a:off x="4250766" y="2865923"/>
            <a:ext cx="499312" cy="482947"/>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p:nvSpPr>
        <p:spPr>
          <a:xfrm>
            <a:off x="5150766" y="2811305"/>
            <a:ext cx="3128554"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Times New Roman"/>
                <a:ea typeface="微软雅黑"/>
              </a:rPr>
              <a:t>IP</a:t>
            </a:r>
            <a:r>
              <a:rPr lang="zh-CN" altLang="en-US" sz="2400" dirty="0">
                <a:latin typeface="Times New Roman"/>
                <a:ea typeface="微软雅黑"/>
              </a:rPr>
              <a:t>协议分析</a:t>
            </a:r>
            <a:endParaRPr lang="en-US" altLang="zh-CN" sz="2400" dirty="0">
              <a:latin typeface="Times New Roman"/>
              <a:ea typeface="微软雅黑"/>
            </a:endParaRPr>
          </a:p>
          <a:p>
            <a:pPr marL="342900" indent="-342900">
              <a:buFont typeface="Arial" panose="020B0604020202020204" pitchFamily="34" charset="0"/>
              <a:buChar char="•"/>
            </a:pPr>
            <a:r>
              <a:rPr lang="en-US" altLang="zh-CN" sz="2400" dirty="0">
                <a:latin typeface="Times New Roman"/>
                <a:ea typeface="微软雅黑"/>
              </a:rPr>
              <a:t>ICMP</a:t>
            </a:r>
            <a:r>
              <a:rPr lang="zh-CN" altLang="en-US" sz="2400" dirty="0">
                <a:latin typeface="Times New Roman"/>
                <a:ea typeface="微软雅黑"/>
              </a:rPr>
              <a:t>协议分析</a:t>
            </a:r>
          </a:p>
        </p:txBody>
      </p:sp>
      <p:sp>
        <p:nvSpPr>
          <p:cNvPr id="42" name="矩形 41"/>
          <p:cNvSpPr/>
          <p:nvPr/>
        </p:nvSpPr>
        <p:spPr>
          <a:xfrm rot="2700000">
            <a:off x="4233046" y="4104568"/>
            <a:ext cx="499312" cy="482947"/>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5146996" y="3862326"/>
            <a:ext cx="3852613"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Times New Roman"/>
                <a:ea typeface="微软雅黑"/>
              </a:rPr>
              <a:t>静态路由</a:t>
            </a:r>
            <a:endParaRPr lang="en-US" altLang="zh-CN" sz="2400" dirty="0">
              <a:latin typeface="Times New Roman"/>
              <a:ea typeface="微软雅黑"/>
            </a:endParaRPr>
          </a:p>
          <a:p>
            <a:pPr marL="342900" indent="-342900">
              <a:buFont typeface="Arial" panose="020B0604020202020204" pitchFamily="34" charset="0"/>
              <a:buChar char="•"/>
            </a:pPr>
            <a:r>
              <a:rPr lang="zh-CN" altLang="en-US" sz="2400" dirty="0">
                <a:latin typeface="Times New Roman"/>
                <a:ea typeface="微软雅黑"/>
              </a:rPr>
              <a:t>动态路由</a:t>
            </a:r>
            <a:r>
              <a:rPr lang="en-US" altLang="zh-CN" sz="2400" dirty="0">
                <a:latin typeface="Times New Roman"/>
                <a:ea typeface="微软雅黑"/>
              </a:rPr>
              <a:t>RIP</a:t>
            </a:r>
            <a:r>
              <a:rPr lang="zh-CN" altLang="en-US" sz="2400" dirty="0">
                <a:latin typeface="Times New Roman"/>
                <a:ea typeface="微软雅黑"/>
              </a:rPr>
              <a:t>、</a:t>
            </a:r>
            <a:r>
              <a:rPr lang="en-US" altLang="zh-CN" sz="2400" dirty="0">
                <a:latin typeface="Times New Roman"/>
                <a:ea typeface="微软雅黑"/>
              </a:rPr>
              <a:t>OSPF</a:t>
            </a:r>
            <a:endParaRPr lang="zh-CN" altLang="en-US" sz="2400" dirty="0">
              <a:latin typeface="Times New Roman"/>
              <a:ea typeface="微软雅黑"/>
            </a:endParaRPr>
          </a:p>
        </p:txBody>
      </p:sp>
      <p:sp>
        <p:nvSpPr>
          <p:cNvPr id="45" name="矩形 44"/>
          <p:cNvSpPr/>
          <p:nvPr/>
        </p:nvSpPr>
        <p:spPr>
          <a:xfrm rot="2700000">
            <a:off x="4274717" y="5350327"/>
            <a:ext cx="499312" cy="482947"/>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46"/>
          <p:cNvSpPr txBox="1"/>
          <p:nvPr/>
        </p:nvSpPr>
        <p:spPr>
          <a:xfrm>
            <a:off x="5167764" y="5123104"/>
            <a:ext cx="4374351"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Times New Roman"/>
                <a:ea typeface="微软雅黑"/>
              </a:rPr>
              <a:t>套接字技术与</a:t>
            </a:r>
            <a:r>
              <a:rPr lang="en-US" altLang="zh-CN" sz="2400" dirty="0">
                <a:latin typeface="Times New Roman"/>
                <a:ea typeface="微软雅黑"/>
              </a:rPr>
              <a:t>UDP</a:t>
            </a:r>
            <a:r>
              <a:rPr lang="zh-CN" altLang="en-US" sz="2400" dirty="0">
                <a:latin typeface="Times New Roman"/>
                <a:ea typeface="微软雅黑"/>
              </a:rPr>
              <a:t>通信</a:t>
            </a:r>
            <a:endParaRPr lang="en-US" altLang="zh-CN" sz="2400" dirty="0">
              <a:latin typeface="Times New Roman"/>
              <a:ea typeface="微软雅黑"/>
            </a:endParaRPr>
          </a:p>
          <a:p>
            <a:pPr marL="342900" indent="-342900">
              <a:buFont typeface="Arial" panose="020B0604020202020204" pitchFamily="34" charset="0"/>
              <a:buChar char="•"/>
            </a:pPr>
            <a:r>
              <a:rPr lang="en-US" altLang="zh-CN" sz="2400" dirty="0">
                <a:latin typeface="Times New Roman"/>
                <a:ea typeface="微软雅黑"/>
              </a:rPr>
              <a:t>TCP</a:t>
            </a:r>
            <a:r>
              <a:rPr lang="zh-CN" altLang="en-US" sz="2400" dirty="0">
                <a:latin typeface="Times New Roman"/>
                <a:ea typeface="微软雅黑"/>
              </a:rPr>
              <a:t>通信与</a:t>
            </a:r>
            <a:r>
              <a:rPr lang="en-US" altLang="zh-CN" sz="2400" dirty="0">
                <a:latin typeface="Times New Roman"/>
                <a:ea typeface="微软雅黑"/>
              </a:rPr>
              <a:t>Web</a:t>
            </a:r>
            <a:r>
              <a:rPr lang="zh-CN" altLang="en-US" sz="2400" dirty="0">
                <a:latin typeface="Times New Roman"/>
                <a:ea typeface="微软雅黑"/>
              </a:rPr>
              <a:t>服务器</a:t>
            </a:r>
            <a:endParaRPr lang="en-US" altLang="zh-CN" sz="2400" dirty="0">
              <a:latin typeface="Times New Roman"/>
              <a:ea typeface="微软雅黑"/>
            </a:endParaRPr>
          </a:p>
          <a:p>
            <a:pPr marL="342900" indent="-342900">
              <a:buFont typeface="Arial" panose="020B0604020202020204" pitchFamily="34" charset="0"/>
              <a:buChar char="•"/>
            </a:pPr>
            <a:r>
              <a:rPr lang="en-US" altLang="zh-CN" sz="2400" dirty="0">
                <a:latin typeface="Times New Roman"/>
                <a:ea typeface="微软雅黑"/>
              </a:rPr>
              <a:t>SMTP</a:t>
            </a:r>
            <a:r>
              <a:rPr lang="zh-CN" altLang="en-US" sz="2400" dirty="0">
                <a:latin typeface="Times New Roman"/>
                <a:ea typeface="微软雅黑"/>
              </a:rPr>
              <a:t>客户端实现</a:t>
            </a:r>
          </a:p>
        </p:txBody>
      </p:sp>
      <p:sp>
        <p:nvSpPr>
          <p:cNvPr id="48" name="矩形 47"/>
          <p:cNvSpPr/>
          <p:nvPr/>
        </p:nvSpPr>
        <p:spPr>
          <a:xfrm rot="5400000">
            <a:off x="12146" y="1385148"/>
            <a:ext cx="1162050" cy="1162050"/>
          </a:xfrm>
          <a:prstGeom prst="rect">
            <a:avLst/>
          </a:prstGeom>
          <a:blipFill dpi="0" rotWithShape="0">
            <a:blip r:embed="rId2" cstate="email">
              <a:extLst>
                <a:ext uri="{28A0092B-C50C-407E-A947-70E740481C1C}">
                  <a14:useLocalDpi xmlns:a14="http://schemas.microsoft.com/office/drawing/2010/main"/>
                </a:ext>
              </a:extLst>
            </a:blip>
            <a:srcRect/>
            <a:tile tx="-114300" ty="-25400" sx="15000" sy="1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rot="5400000">
            <a:off x="1412171" y="1385148"/>
            <a:ext cx="1162050" cy="1162050"/>
          </a:xfrm>
          <a:prstGeom prst="rect">
            <a:avLst/>
          </a:prstGeom>
          <a:solidFill>
            <a:srgbClr val="B7C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49"/>
          <p:cNvSpPr/>
          <p:nvPr/>
        </p:nvSpPr>
        <p:spPr>
          <a:xfrm rot="5400000">
            <a:off x="12146" y="2756748"/>
            <a:ext cx="1162050" cy="1162050"/>
          </a:xfrm>
          <a:prstGeom prst="rect">
            <a:avLst/>
          </a:prstGeom>
          <a:solidFill>
            <a:srgbClr val="D76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5400000">
            <a:off x="1409193" y="2756748"/>
            <a:ext cx="1162050" cy="1162050"/>
          </a:xfrm>
          <a:prstGeom prst="rect">
            <a:avLst/>
          </a:prstGeom>
          <a:blipFill dpi="0" rotWithShape="0">
            <a:blip r:embed="rId3" cstate="email">
              <a:extLst>
                <a:ext uri="{28A0092B-C50C-407E-A947-70E740481C1C}">
                  <a14:useLocalDpi xmlns:a14="http://schemas.microsoft.com/office/drawing/2010/main"/>
                </a:ext>
              </a:extLst>
            </a:blip>
            <a:srcRect/>
            <a:tile tx="-114300" ty="-25400" sx="15000" sy="1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5400000">
            <a:off x="1364696" y="4128348"/>
            <a:ext cx="1162050" cy="1162050"/>
          </a:xfrm>
          <a:prstGeom prst="rect">
            <a:avLst/>
          </a:prstGeom>
          <a:solidFill>
            <a:srgbClr val="41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5400000">
            <a:off x="12146" y="4128348"/>
            <a:ext cx="1162050" cy="1162050"/>
          </a:xfrm>
          <a:prstGeom prst="rect">
            <a:avLst/>
          </a:prstGeom>
          <a:blipFill dpi="0" rotWithShape="0">
            <a:blip r:embed="rId4" cstate="email">
              <a:extLst>
                <a:ext uri="{28A0092B-C50C-407E-A947-70E740481C1C}">
                  <a14:useLocalDpi xmlns:a14="http://schemas.microsoft.com/office/drawing/2010/main"/>
                </a:ext>
              </a:extLst>
            </a:blip>
            <a:srcRect/>
            <a:tile tx="-114300" ty="-25400" sx="60000" sy="6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46"/>
          <p:cNvSpPr txBox="1"/>
          <p:nvPr/>
        </p:nvSpPr>
        <p:spPr>
          <a:xfrm>
            <a:off x="4180953" y="2876565"/>
            <a:ext cx="666750" cy="461665"/>
          </a:xfrm>
          <a:prstGeom prst="rect">
            <a:avLst/>
          </a:prstGeom>
          <a:noFill/>
        </p:spPr>
        <p:txBody>
          <a:bodyPr wrap="square" rtlCol="0">
            <a:spAutoFit/>
          </a:bodyPr>
          <a:lstStyle/>
          <a:p>
            <a:pPr algn="ctr"/>
            <a:r>
              <a:rPr lang="en-US" altLang="zh-CN" sz="2400" dirty="0">
                <a:solidFill>
                  <a:srgbClr val="F0D2AF"/>
                </a:solidFill>
                <a:latin typeface="微软雅黑" panose="020B0503020204020204" pitchFamily="34" charset="-122"/>
                <a:ea typeface="微软雅黑" panose="020B0503020204020204" pitchFamily="34" charset="-122"/>
              </a:rPr>
              <a:t>2</a:t>
            </a:r>
            <a:endParaRPr lang="zh-CN" altLang="en-US" sz="2400" dirty="0">
              <a:solidFill>
                <a:srgbClr val="F0D2AF"/>
              </a:solidFill>
              <a:latin typeface="微软雅黑" panose="020B0503020204020204" pitchFamily="34" charset="-122"/>
              <a:ea typeface="微软雅黑" panose="020B0503020204020204" pitchFamily="34" charset="-122"/>
            </a:endParaRPr>
          </a:p>
        </p:txBody>
      </p:sp>
      <p:sp>
        <p:nvSpPr>
          <p:cNvPr id="57" name="文本框 46"/>
          <p:cNvSpPr txBox="1"/>
          <p:nvPr/>
        </p:nvSpPr>
        <p:spPr>
          <a:xfrm>
            <a:off x="4163233" y="4070101"/>
            <a:ext cx="666750" cy="461665"/>
          </a:xfrm>
          <a:prstGeom prst="rect">
            <a:avLst/>
          </a:prstGeom>
          <a:noFill/>
        </p:spPr>
        <p:txBody>
          <a:bodyPr wrap="square" rtlCol="0">
            <a:spAutoFit/>
          </a:bodyPr>
          <a:lstStyle/>
          <a:p>
            <a:pPr algn="ctr"/>
            <a:r>
              <a:rPr lang="en-US" altLang="zh-CN" sz="2400" dirty="0">
                <a:solidFill>
                  <a:srgbClr val="F0D2AF"/>
                </a:solidFill>
                <a:latin typeface="微软雅黑" panose="020B0503020204020204" pitchFamily="34" charset="-122"/>
                <a:ea typeface="微软雅黑" panose="020B0503020204020204" pitchFamily="34" charset="-122"/>
              </a:rPr>
              <a:t>3</a:t>
            </a:r>
            <a:endParaRPr lang="zh-CN" altLang="en-US" sz="2400" dirty="0">
              <a:solidFill>
                <a:srgbClr val="F0D2AF"/>
              </a:solidFill>
              <a:latin typeface="微软雅黑" panose="020B0503020204020204" pitchFamily="34" charset="-122"/>
              <a:ea typeface="微软雅黑" panose="020B0503020204020204" pitchFamily="34" charset="-122"/>
            </a:endParaRPr>
          </a:p>
        </p:txBody>
      </p:sp>
      <p:sp>
        <p:nvSpPr>
          <p:cNvPr id="58" name="文本框 46"/>
          <p:cNvSpPr txBox="1"/>
          <p:nvPr/>
        </p:nvSpPr>
        <p:spPr>
          <a:xfrm>
            <a:off x="4180953" y="5360967"/>
            <a:ext cx="666750" cy="461665"/>
          </a:xfrm>
          <a:prstGeom prst="rect">
            <a:avLst/>
          </a:prstGeom>
          <a:noFill/>
        </p:spPr>
        <p:txBody>
          <a:bodyPr wrap="square" rtlCol="0">
            <a:spAutoFit/>
          </a:bodyPr>
          <a:lstStyle/>
          <a:p>
            <a:pPr algn="ctr"/>
            <a:r>
              <a:rPr lang="en-US" altLang="zh-CN" sz="2400" dirty="0">
                <a:solidFill>
                  <a:srgbClr val="F0D2AF"/>
                </a:solidFill>
                <a:latin typeface="微软雅黑" panose="020B0503020204020204" pitchFamily="34" charset="-122"/>
                <a:ea typeface="微软雅黑" panose="020B0503020204020204" pitchFamily="34" charset="-122"/>
              </a:rPr>
              <a:t>4</a:t>
            </a:r>
            <a:endParaRPr lang="zh-CN" altLang="en-US" sz="2400" dirty="0">
              <a:solidFill>
                <a:srgbClr val="F0D2A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0284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63F9A50-2666-9FC9-AF39-DD623F610343}"/>
              </a:ext>
            </a:extLst>
          </p:cNvPr>
          <p:cNvPicPr>
            <a:picLocks noChangeAspect="1"/>
          </p:cNvPicPr>
          <p:nvPr/>
        </p:nvPicPr>
        <p:blipFill>
          <a:blip r:embed="rId2"/>
          <a:stretch>
            <a:fillRect/>
          </a:stretch>
        </p:blipFill>
        <p:spPr>
          <a:xfrm>
            <a:off x="0" y="1053890"/>
            <a:ext cx="12192000" cy="4750220"/>
          </a:xfrm>
          <a:prstGeom prst="rect">
            <a:avLst/>
          </a:prstGeom>
        </p:spPr>
      </p:pic>
      <p:sp>
        <p:nvSpPr>
          <p:cNvPr id="5" name="矩形 4">
            <a:extLst>
              <a:ext uri="{FF2B5EF4-FFF2-40B4-BE49-F238E27FC236}">
                <a16:creationId xmlns:a16="http://schemas.microsoft.com/office/drawing/2014/main" id="{ADFCAC9D-49E3-DA93-2B63-0F744E6DBA51}"/>
              </a:ext>
            </a:extLst>
          </p:cNvPr>
          <p:cNvSpPr/>
          <p:nvPr/>
        </p:nvSpPr>
        <p:spPr>
          <a:xfrm>
            <a:off x="0" y="0"/>
            <a:ext cx="12192000"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2800" dirty="0">
                <a:solidFill>
                  <a:schemeClr val="bg1"/>
                </a:solidFill>
                <a:latin typeface="微软雅黑" panose="020B0503020204020204" pitchFamily="34" charset="-122"/>
                <a:ea typeface="微软雅黑" panose="020B0503020204020204" pitchFamily="34" charset="-122"/>
              </a:rPr>
              <a:t>          ARP</a:t>
            </a:r>
            <a:r>
              <a:rPr lang="zh-CN" altLang="en-US" sz="2800" dirty="0">
                <a:solidFill>
                  <a:schemeClr val="bg1"/>
                </a:solidFill>
                <a:latin typeface="微软雅黑" panose="020B0503020204020204" pitchFamily="34" charset="-122"/>
                <a:ea typeface="微软雅黑" panose="020B0503020204020204" pitchFamily="34" charset="-122"/>
              </a:rPr>
              <a:t>工作原理（</a:t>
            </a:r>
            <a:r>
              <a:rPr lang="en-US" altLang="zh-CN" sz="2800" dirty="0">
                <a:solidFill>
                  <a:schemeClr val="bg1"/>
                </a:solidFill>
                <a:latin typeface="微软雅黑" panose="020B0503020204020204" pitchFamily="34" charset="-122"/>
                <a:ea typeface="微软雅黑" panose="020B0503020204020204" pitchFamily="34" charset="-122"/>
              </a:rPr>
              <a:t>3</a:t>
            </a:r>
            <a:r>
              <a:rPr lang="zh-CN" altLang="en-US" sz="2800" dirty="0">
                <a:solidFill>
                  <a:schemeClr val="bg1"/>
                </a:solidFill>
                <a:latin typeface="微软雅黑" panose="020B0503020204020204" pitchFamily="34" charset="-122"/>
                <a:ea typeface="微软雅黑" panose="020B0503020204020204" pitchFamily="34" charset="-122"/>
              </a:rPr>
              <a:t>）</a:t>
            </a:r>
          </a:p>
        </p:txBody>
      </p:sp>
      <p:sp>
        <p:nvSpPr>
          <p:cNvPr id="6" name="平行四边形 5">
            <a:extLst>
              <a:ext uri="{FF2B5EF4-FFF2-40B4-BE49-F238E27FC236}">
                <a16:creationId xmlns:a16="http://schemas.microsoft.com/office/drawing/2014/main" id="{85C6153F-BE8C-FA93-4413-4EED757643F3}"/>
              </a:ext>
            </a:extLst>
          </p:cNvPr>
          <p:cNvSpPr/>
          <p:nvPr/>
        </p:nvSpPr>
        <p:spPr>
          <a:xfrm>
            <a:off x="95833" y="-65329"/>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Impact" panose="020B0806030902050204" pitchFamily="34" charset="0"/>
                <a:ea typeface="微软雅黑"/>
                <a:cs typeface="+mn-cs"/>
              </a:rPr>
              <a:t>01</a:t>
            </a:r>
            <a:endParaRPr kumimoji="0" lang="zh-CN" altLang="en-US" sz="2800" b="0" i="0" u="none" strike="noStrike" kern="1200" cap="none" spc="0" normalizeH="0" baseline="0" noProof="0" dirty="0">
              <a:ln>
                <a:noFill/>
              </a:ln>
              <a:solidFill>
                <a:srgbClr val="FFFFFF"/>
              </a:solidFill>
              <a:effectLst/>
              <a:uLnTx/>
              <a:uFillTx/>
              <a:latin typeface="Impact" panose="020B0806030902050204" pitchFamily="34" charset="0"/>
              <a:ea typeface="微软雅黑"/>
              <a:cs typeface="+mn-cs"/>
            </a:endParaRPr>
          </a:p>
        </p:txBody>
      </p:sp>
    </p:spTree>
    <p:extLst>
      <p:ext uri="{BB962C8B-B14F-4D97-AF65-F5344CB8AC3E}">
        <p14:creationId xmlns:p14="http://schemas.microsoft.com/office/powerpoint/2010/main" val="3149783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60F8935-630E-C9E2-D355-9D7A598A118E}"/>
              </a:ext>
            </a:extLst>
          </p:cNvPr>
          <p:cNvPicPr>
            <a:picLocks noChangeAspect="1"/>
          </p:cNvPicPr>
          <p:nvPr/>
        </p:nvPicPr>
        <p:blipFill>
          <a:blip r:embed="rId2"/>
          <a:stretch>
            <a:fillRect/>
          </a:stretch>
        </p:blipFill>
        <p:spPr>
          <a:xfrm>
            <a:off x="-123826" y="530225"/>
            <a:ext cx="12315825" cy="5324080"/>
          </a:xfrm>
          <a:prstGeom prst="rect">
            <a:avLst/>
          </a:prstGeom>
        </p:spPr>
      </p:pic>
      <p:sp>
        <p:nvSpPr>
          <p:cNvPr id="5" name="矩形 4">
            <a:extLst>
              <a:ext uri="{FF2B5EF4-FFF2-40B4-BE49-F238E27FC236}">
                <a16:creationId xmlns:a16="http://schemas.microsoft.com/office/drawing/2014/main" id="{A57330C9-9B15-886E-0FC9-A30983F54C0A}"/>
              </a:ext>
            </a:extLst>
          </p:cNvPr>
          <p:cNvSpPr/>
          <p:nvPr/>
        </p:nvSpPr>
        <p:spPr>
          <a:xfrm>
            <a:off x="0" y="0"/>
            <a:ext cx="12192000"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2800" dirty="0">
                <a:solidFill>
                  <a:schemeClr val="bg1"/>
                </a:solidFill>
                <a:latin typeface="微软雅黑" panose="020B0503020204020204" pitchFamily="34" charset="-122"/>
                <a:ea typeface="微软雅黑" panose="020B0503020204020204" pitchFamily="34" charset="-122"/>
              </a:rPr>
              <a:t>         ARP</a:t>
            </a:r>
            <a:r>
              <a:rPr lang="zh-CN" altLang="en-US" sz="2800" dirty="0">
                <a:solidFill>
                  <a:schemeClr val="bg1"/>
                </a:solidFill>
                <a:latin typeface="微软雅黑" panose="020B0503020204020204" pitchFamily="34" charset="-122"/>
                <a:ea typeface="微软雅黑" panose="020B0503020204020204" pitchFamily="34" charset="-122"/>
              </a:rPr>
              <a:t>工作原理（</a:t>
            </a:r>
            <a:r>
              <a:rPr lang="en-US" altLang="zh-CN" sz="2800" dirty="0">
                <a:solidFill>
                  <a:schemeClr val="bg1"/>
                </a:solidFill>
                <a:latin typeface="微软雅黑" panose="020B0503020204020204" pitchFamily="34" charset="-122"/>
                <a:ea typeface="微软雅黑" panose="020B0503020204020204" pitchFamily="34" charset="-122"/>
              </a:rPr>
              <a:t>4</a:t>
            </a:r>
            <a:r>
              <a:rPr lang="zh-CN" altLang="en-US" sz="2800" dirty="0">
                <a:solidFill>
                  <a:schemeClr val="bg1"/>
                </a:solidFill>
                <a:latin typeface="微软雅黑" panose="020B0503020204020204" pitchFamily="34" charset="-122"/>
                <a:ea typeface="微软雅黑" panose="020B0503020204020204" pitchFamily="34" charset="-122"/>
              </a:rPr>
              <a:t>）</a:t>
            </a:r>
          </a:p>
        </p:txBody>
      </p:sp>
      <p:sp>
        <p:nvSpPr>
          <p:cNvPr id="6" name="平行四边形 5">
            <a:extLst>
              <a:ext uri="{FF2B5EF4-FFF2-40B4-BE49-F238E27FC236}">
                <a16:creationId xmlns:a16="http://schemas.microsoft.com/office/drawing/2014/main" id="{FB98A786-9696-1FA9-78DA-8B9936C93059}"/>
              </a:ext>
            </a:extLst>
          </p:cNvPr>
          <p:cNvSpPr/>
          <p:nvPr/>
        </p:nvSpPr>
        <p:spPr>
          <a:xfrm>
            <a:off x="95833" y="-65329"/>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Impact" panose="020B0806030902050204" pitchFamily="34" charset="0"/>
                <a:ea typeface="微软雅黑"/>
                <a:cs typeface="+mn-cs"/>
              </a:rPr>
              <a:t>01</a:t>
            </a:r>
            <a:endParaRPr kumimoji="0" lang="zh-CN" altLang="en-US" sz="2800" b="0" i="0" u="none" strike="noStrike" kern="1200" cap="none" spc="0" normalizeH="0" baseline="0" noProof="0" dirty="0">
              <a:ln>
                <a:noFill/>
              </a:ln>
              <a:solidFill>
                <a:srgbClr val="FFFFFF"/>
              </a:solidFill>
              <a:effectLst/>
              <a:uLnTx/>
              <a:uFillTx/>
              <a:latin typeface="Impact" panose="020B0806030902050204" pitchFamily="34" charset="0"/>
              <a:ea typeface="微软雅黑"/>
              <a:cs typeface="+mn-cs"/>
            </a:endParaRPr>
          </a:p>
        </p:txBody>
      </p:sp>
      <p:sp>
        <p:nvSpPr>
          <p:cNvPr id="2" name="文本框 1">
            <a:extLst>
              <a:ext uri="{FF2B5EF4-FFF2-40B4-BE49-F238E27FC236}">
                <a16:creationId xmlns:a16="http://schemas.microsoft.com/office/drawing/2014/main" id="{897F7D69-DEF1-4706-61F4-EB0BF0D6C5AC}"/>
              </a:ext>
            </a:extLst>
          </p:cNvPr>
          <p:cNvSpPr txBox="1"/>
          <p:nvPr/>
        </p:nvSpPr>
        <p:spPr>
          <a:xfrm>
            <a:off x="2205318" y="4763247"/>
            <a:ext cx="3472330" cy="86177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Step</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6:</a:t>
            </a:r>
          </a:p>
          <a:p>
            <a:r>
              <a:rPr lang="en-US" altLang="zh-CN" sz="1600" dirty="0">
                <a:latin typeface="微软雅黑" panose="020B0503020204020204" pitchFamily="34" charset="-122"/>
                <a:ea typeface="微软雅黑" panose="020B0503020204020204" pitchFamily="34" charset="-122"/>
              </a:rPr>
              <a:t>    ARP Reply</a:t>
            </a:r>
            <a:r>
              <a:rPr lang="zh-CN" altLang="en-US" sz="1600" dirty="0">
                <a:latin typeface="微软雅黑" panose="020B0503020204020204" pitchFamily="34" charset="-122"/>
                <a:ea typeface="微软雅黑" panose="020B0503020204020204" pitchFamily="34" charset="-122"/>
              </a:rPr>
              <a:t>是单播数据帧</a:t>
            </a:r>
            <a:endParaRPr lang="en-US" altLang="zh-CN" sz="16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34421799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D5241F8-2D23-077E-16BE-DB19316E325F}"/>
              </a:ext>
            </a:extLst>
          </p:cNvPr>
          <p:cNvPicPr>
            <a:picLocks noChangeAspect="1"/>
          </p:cNvPicPr>
          <p:nvPr/>
        </p:nvPicPr>
        <p:blipFill>
          <a:blip r:embed="rId2"/>
          <a:stretch>
            <a:fillRect/>
          </a:stretch>
        </p:blipFill>
        <p:spPr>
          <a:xfrm>
            <a:off x="0" y="530225"/>
            <a:ext cx="12192000" cy="5051425"/>
          </a:xfrm>
          <a:prstGeom prst="rect">
            <a:avLst/>
          </a:prstGeom>
        </p:spPr>
      </p:pic>
      <p:sp>
        <p:nvSpPr>
          <p:cNvPr id="7" name="矩形 6">
            <a:extLst>
              <a:ext uri="{FF2B5EF4-FFF2-40B4-BE49-F238E27FC236}">
                <a16:creationId xmlns:a16="http://schemas.microsoft.com/office/drawing/2014/main" id="{C088213D-9DF5-6ABE-F791-ACEA8640D9E1}"/>
              </a:ext>
            </a:extLst>
          </p:cNvPr>
          <p:cNvSpPr/>
          <p:nvPr/>
        </p:nvSpPr>
        <p:spPr>
          <a:xfrm>
            <a:off x="0" y="0"/>
            <a:ext cx="12192000"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2800" dirty="0">
                <a:solidFill>
                  <a:schemeClr val="bg1"/>
                </a:solidFill>
                <a:latin typeface="微软雅黑" panose="020B0503020204020204" pitchFamily="34" charset="-122"/>
                <a:ea typeface="微软雅黑" panose="020B0503020204020204" pitchFamily="34" charset="-122"/>
              </a:rPr>
              <a:t>          ARP</a:t>
            </a:r>
            <a:r>
              <a:rPr lang="zh-CN" altLang="en-US" sz="2800" dirty="0">
                <a:solidFill>
                  <a:schemeClr val="bg1"/>
                </a:solidFill>
                <a:latin typeface="微软雅黑" panose="020B0503020204020204" pitchFamily="34" charset="-122"/>
                <a:ea typeface="微软雅黑" panose="020B0503020204020204" pitchFamily="34" charset="-122"/>
              </a:rPr>
              <a:t>工作原理（</a:t>
            </a:r>
            <a:r>
              <a:rPr lang="en-US" altLang="zh-CN" sz="2800" dirty="0">
                <a:solidFill>
                  <a:schemeClr val="bg1"/>
                </a:solidFill>
                <a:latin typeface="微软雅黑" panose="020B0503020204020204" pitchFamily="34" charset="-122"/>
                <a:ea typeface="微软雅黑" panose="020B0503020204020204" pitchFamily="34" charset="-122"/>
              </a:rPr>
              <a:t>5</a:t>
            </a:r>
            <a:r>
              <a:rPr lang="zh-CN" altLang="en-US" sz="2800" dirty="0">
                <a:solidFill>
                  <a:schemeClr val="bg1"/>
                </a:solidFill>
                <a:latin typeface="微软雅黑" panose="020B0503020204020204" pitchFamily="34" charset="-122"/>
                <a:ea typeface="微软雅黑" panose="020B0503020204020204" pitchFamily="34" charset="-122"/>
              </a:rPr>
              <a:t>）</a:t>
            </a:r>
          </a:p>
        </p:txBody>
      </p:sp>
      <p:sp>
        <p:nvSpPr>
          <p:cNvPr id="8" name="平行四边形 7">
            <a:extLst>
              <a:ext uri="{FF2B5EF4-FFF2-40B4-BE49-F238E27FC236}">
                <a16:creationId xmlns:a16="http://schemas.microsoft.com/office/drawing/2014/main" id="{5026E521-DF70-BA94-FF01-A4AF214D654E}"/>
              </a:ext>
            </a:extLst>
          </p:cNvPr>
          <p:cNvSpPr/>
          <p:nvPr/>
        </p:nvSpPr>
        <p:spPr>
          <a:xfrm>
            <a:off x="95833" y="-65329"/>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Impact" panose="020B0806030902050204" pitchFamily="34" charset="0"/>
                <a:ea typeface="微软雅黑"/>
                <a:cs typeface="+mn-cs"/>
              </a:rPr>
              <a:t>01</a:t>
            </a:r>
            <a:endParaRPr kumimoji="0" lang="zh-CN" altLang="en-US" sz="2800" b="0" i="0" u="none" strike="noStrike" kern="1200" cap="none" spc="0" normalizeH="0" baseline="0" noProof="0" dirty="0">
              <a:ln>
                <a:noFill/>
              </a:ln>
              <a:solidFill>
                <a:srgbClr val="FFFFFF"/>
              </a:solidFill>
              <a:effectLst/>
              <a:uLnTx/>
              <a:uFillTx/>
              <a:latin typeface="Impact" panose="020B0806030902050204" pitchFamily="34" charset="0"/>
              <a:ea typeface="微软雅黑"/>
              <a:cs typeface="+mn-cs"/>
            </a:endParaRPr>
          </a:p>
        </p:txBody>
      </p:sp>
    </p:spTree>
    <p:extLst>
      <p:ext uri="{BB962C8B-B14F-4D97-AF65-F5344CB8AC3E}">
        <p14:creationId xmlns:p14="http://schemas.microsoft.com/office/powerpoint/2010/main" val="4068195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088213D-9DF5-6ABE-F791-ACEA8640D9E1}"/>
              </a:ext>
            </a:extLst>
          </p:cNvPr>
          <p:cNvSpPr/>
          <p:nvPr/>
        </p:nvSpPr>
        <p:spPr>
          <a:xfrm>
            <a:off x="0" y="0"/>
            <a:ext cx="12192000"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2800" dirty="0">
                <a:solidFill>
                  <a:schemeClr val="bg1"/>
                </a:solidFill>
                <a:latin typeface="微软雅黑" panose="020B0503020204020204" pitchFamily="34" charset="-122"/>
                <a:ea typeface="微软雅黑" panose="020B0503020204020204" pitchFamily="34" charset="-122"/>
              </a:rPr>
              <a:t>          ARP</a:t>
            </a:r>
            <a:r>
              <a:rPr lang="zh-CN" altLang="en-US" sz="2800" dirty="0">
                <a:solidFill>
                  <a:schemeClr val="bg1"/>
                </a:solidFill>
                <a:latin typeface="微软雅黑" panose="020B0503020204020204" pitchFamily="34" charset="-122"/>
                <a:ea typeface="微软雅黑" panose="020B0503020204020204" pitchFamily="34" charset="-122"/>
              </a:rPr>
              <a:t>工作原理（</a:t>
            </a:r>
            <a:r>
              <a:rPr lang="en-US" altLang="zh-CN" sz="2800" dirty="0">
                <a:solidFill>
                  <a:schemeClr val="bg1"/>
                </a:solidFill>
                <a:latin typeface="微软雅黑" panose="020B0503020204020204" pitchFamily="34" charset="-122"/>
                <a:ea typeface="微软雅黑" panose="020B0503020204020204" pitchFamily="34" charset="-122"/>
              </a:rPr>
              <a:t>6</a:t>
            </a:r>
            <a:r>
              <a:rPr lang="zh-CN" altLang="en-US" sz="2800" dirty="0">
                <a:solidFill>
                  <a:schemeClr val="bg1"/>
                </a:solidFill>
                <a:latin typeface="微软雅黑" panose="020B0503020204020204" pitchFamily="34" charset="-122"/>
                <a:ea typeface="微软雅黑" panose="020B0503020204020204" pitchFamily="34" charset="-122"/>
              </a:rPr>
              <a:t>）</a:t>
            </a:r>
          </a:p>
        </p:txBody>
      </p:sp>
      <p:sp>
        <p:nvSpPr>
          <p:cNvPr id="8" name="平行四边形 7">
            <a:extLst>
              <a:ext uri="{FF2B5EF4-FFF2-40B4-BE49-F238E27FC236}">
                <a16:creationId xmlns:a16="http://schemas.microsoft.com/office/drawing/2014/main" id="{5026E521-DF70-BA94-FF01-A4AF214D654E}"/>
              </a:ext>
            </a:extLst>
          </p:cNvPr>
          <p:cNvSpPr/>
          <p:nvPr/>
        </p:nvSpPr>
        <p:spPr>
          <a:xfrm>
            <a:off x="95833" y="-65329"/>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Impact" panose="020B0806030902050204" pitchFamily="34" charset="0"/>
                <a:ea typeface="微软雅黑"/>
                <a:cs typeface="+mn-cs"/>
              </a:rPr>
              <a:t>01</a:t>
            </a:r>
            <a:endParaRPr kumimoji="0" lang="zh-CN" altLang="en-US" sz="2800" b="0" i="0" u="none" strike="noStrike" kern="1200" cap="none" spc="0" normalizeH="0" baseline="0" noProof="0" dirty="0">
              <a:ln>
                <a:noFill/>
              </a:ln>
              <a:solidFill>
                <a:srgbClr val="FFFFFF"/>
              </a:solidFill>
              <a:effectLst/>
              <a:uLnTx/>
              <a:uFillTx/>
              <a:latin typeface="Impact" panose="020B0806030902050204" pitchFamily="34" charset="0"/>
              <a:ea typeface="微软雅黑"/>
              <a:cs typeface="+mn-cs"/>
            </a:endParaRPr>
          </a:p>
        </p:txBody>
      </p:sp>
      <p:sp>
        <p:nvSpPr>
          <p:cNvPr id="5" name="文本框 4">
            <a:extLst>
              <a:ext uri="{FF2B5EF4-FFF2-40B4-BE49-F238E27FC236}">
                <a16:creationId xmlns:a16="http://schemas.microsoft.com/office/drawing/2014/main" id="{40ED1806-B5D4-574D-37D2-F084F019CDDA}"/>
              </a:ext>
            </a:extLst>
          </p:cNvPr>
          <p:cNvSpPr txBox="1"/>
          <p:nvPr/>
        </p:nvSpPr>
        <p:spPr>
          <a:xfrm>
            <a:off x="753036" y="2254830"/>
            <a:ext cx="10148047" cy="1884618"/>
          </a:xfrm>
          <a:prstGeom prst="rect">
            <a:avLst/>
          </a:prstGeom>
          <a:noFill/>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跨越网段通信需要使用网关的</a:t>
            </a:r>
            <a:r>
              <a:rPr lang="en-US" altLang="zh-CN" sz="2000" dirty="0">
                <a:latin typeface="微软雅黑" panose="020B0503020204020204" pitchFamily="34" charset="-122"/>
                <a:ea typeface="微软雅黑" panose="020B0503020204020204" pitchFamily="34" charset="-122"/>
              </a:rPr>
              <a:t>mac</a:t>
            </a:r>
            <a:r>
              <a:rPr lang="zh-CN" altLang="en-US" sz="2000" dirty="0">
                <a:latin typeface="微软雅黑" panose="020B0503020204020204" pitchFamily="34" charset="-122"/>
                <a:ea typeface="微软雅黑" panose="020B0503020204020204" pitchFamily="34" charset="-122"/>
              </a:rPr>
              <a:t>地址。</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不同网段的主机通信时，主机会封装网关（通常是路由器）的</a:t>
            </a:r>
            <a:r>
              <a:rPr lang="en-US" altLang="zh-CN" sz="2000" dirty="0">
                <a:latin typeface="微软雅黑" panose="020B0503020204020204" pitchFamily="34" charset="-122"/>
                <a:ea typeface="微软雅黑" panose="020B0503020204020204" pitchFamily="34" charset="-122"/>
              </a:rPr>
              <a:t>mac</a:t>
            </a:r>
            <a:r>
              <a:rPr lang="zh-CN" altLang="en-US" sz="2000" dirty="0">
                <a:latin typeface="微软雅黑" panose="020B0503020204020204" pitchFamily="34" charset="-122"/>
                <a:ea typeface="微软雅黑" panose="020B0503020204020204" pitchFamily="34" charset="-122"/>
              </a:rPr>
              <a:t>地址，然后主机将数据发送给路由器，后续路由进行路由转发，通过</a:t>
            </a:r>
            <a:r>
              <a:rPr lang="en-US" altLang="zh-CN" sz="2000" dirty="0" err="1">
                <a:latin typeface="微软雅黑" panose="020B0503020204020204" pitchFamily="34" charset="-122"/>
                <a:ea typeface="微软雅黑" panose="020B0503020204020204" pitchFamily="34" charset="-122"/>
              </a:rPr>
              <a:t>arp</a:t>
            </a:r>
            <a:r>
              <a:rPr lang="zh-CN" altLang="en-US" sz="2000" dirty="0">
                <a:latin typeface="微软雅黑" panose="020B0503020204020204" pitchFamily="34" charset="-122"/>
                <a:ea typeface="微软雅黑" panose="020B0503020204020204" pitchFamily="34" charset="-122"/>
              </a:rPr>
              <a:t>解析目标地址的</a:t>
            </a:r>
            <a:r>
              <a:rPr lang="en-US" altLang="zh-CN" sz="2000" dirty="0">
                <a:latin typeface="微软雅黑" panose="020B0503020204020204" pitchFamily="34" charset="-122"/>
                <a:ea typeface="微软雅黑" panose="020B0503020204020204" pitchFamily="34" charset="-122"/>
              </a:rPr>
              <a:t>mac</a:t>
            </a:r>
            <a:r>
              <a:rPr lang="zh-CN" altLang="en-US" sz="2000" dirty="0">
                <a:latin typeface="微软雅黑" panose="020B0503020204020204" pitchFamily="34" charset="-122"/>
                <a:ea typeface="微软雅黑" panose="020B0503020204020204" pitchFamily="34" charset="-122"/>
              </a:rPr>
              <a:t>地址，然后将数据包送达目的地。</a:t>
            </a:r>
          </a:p>
        </p:txBody>
      </p:sp>
      <p:sp>
        <p:nvSpPr>
          <p:cNvPr id="10" name="文本框 9">
            <a:extLst>
              <a:ext uri="{FF2B5EF4-FFF2-40B4-BE49-F238E27FC236}">
                <a16:creationId xmlns:a16="http://schemas.microsoft.com/office/drawing/2014/main" id="{B0A080EA-1B43-E75C-70F3-670E5229A78A}"/>
              </a:ext>
            </a:extLst>
          </p:cNvPr>
          <p:cNvSpPr txBox="1"/>
          <p:nvPr/>
        </p:nvSpPr>
        <p:spPr>
          <a:xfrm>
            <a:off x="711200" y="974636"/>
            <a:ext cx="10512612" cy="961289"/>
          </a:xfrm>
          <a:prstGeom prst="rect">
            <a:avLst/>
          </a:prstGeom>
          <a:noFill/>
        </p:spPr>
        <p:txBody>
          <a:bodyPr wrap="square">
            <a:spAutoFit/>
          </a:bodyPr>
          <a:lstStyle/>
          <a:p>
            <a:pPr algn="l">
              <a:lnSpc>
                <a:spcPct val="150000"/>
              </a:lnSpc>
            </a:pPr>
            <a:r>
              <a:rPr lang="zh-CN" altLang="en-US" sz="2000" b="0" i="0" dirty="0">
                <a:solidFill>
                  <a:srgbClr val="121212"/>
                </a:solidFill>
                <a:effectLst/>
                <a:latin typeface="微软雅黑" panose="020B0503020204020204" pitchFamily="34" charset="-122"/>
                <a:ea typeface="微软雅黑" panose="020B0503020204020204" pitchFamily="34" charset="-122"/>
              </a:rPr>
              <a:t>如果两台计算机在一个</a:t>
            </a:r>
            <a:r>
              <a:rPr lang="zh-CN" altLang="en-US" sz="2000" b="0" i="0" dirty="0">
                <a:solidFill>
                  <a:srgbClr val="FF0000"/>
                </a:solidFill>
                <a:effectLst/>
                <a:latin typeface="微软雅黑" panose="020B0503020204020204" pitchFamily="34" charset="-122"/>
                <a:ea typeface="微软雅黑" panose="020B0503020204020204" pitchFamily="34" charset="-122"/>
              </a:rPr>
              <a:t>相同</a:t>
            </a:r>
            <a:r>
              <a:rPr lang="zh-CN" altLang="en-US" sz="2000" b="0" i="0" dirty="0">
                <a:solidFill>
                  <a:srgbClr val="121212"/>
                </a:solidFill>
                <a:effectLst/>
                <a:latin typeface="微软雅黑" panose="020B0503020204020204" pitchFamily="34" charset="-122"/>
                <a:ea typeface="微软雅黑" panose="020B0503020204020204" pitchFamily="34" charset="-122"/>
              </a:rPr>
              <a:t>网段，</a:t>
            </a:r>
            <a:r>
              <a:rPr lang="zh-CN" altLang="en-US" sz="2000" b="0" i="0" dirty="0">
                <a:solidFill>
                  <a:srgbClr val="FF0000"/>
                </a:solidFill>
                <a:effectLst/>
                <a:latin typeface="微软雅黑" panose="020B0503020204020204" pitchFamily="34" charset="-122"/>
                <a:ea typeface="微软雅黑" panose="020B0503020204020204" pitchFamily="34" charset="-122"/>
              </a:rPr>
              <a:t>不</a:t>
            </a:r>
            <a:r>
              <a:rPr lang="zh-CN" altLang="en-US" sz="2000" b="0" i="0" dirty="0">
                <a:solidFill>
                  <a:srgbClr val="121212"/>
                </a:solidFill>
                <a:effectLst/>
                <a:latin typeface="微软雅黑" panose="020B0503020204020204" pitchFamily="34" charset="-122"/>
                <a:ea typeface="微软雅黑" panose="020B0503020204020204" pitchFamily="34" charset="-122"/>
              </a:rPr>
              <a:t>需要</a:t>
            </a:r>
            <a:r>
              <a:rPr lang="zh-CN" altLang="en-US" sz="2000" b="0" i="0" dirty="0">
                <a:solidFill>
                  <a:srgbClr val="FF0000"/>
                </a:solidFill>
                <a:effectLst/>
                <a:latin typeface="微软雅黑" panose="020B0503020204020204" pitchFamily="34" charset="-122"/>
                <a:ea typeface="微软雅黑" panose="020B0503020204020204" pitchFamily="34" charset="-122"/>
              </a:rPr>
              <a:t>辅助设备（网关）</a:t>
            </a:r>
            <a:r>
              <a:rPr lang="zh-CN" altLang="en-US" sz="2000" b="0" i="0" dirty="0">
                <a:solidFill>
                  <a:srgbClr val="121212"/>
                </a:solidFill>
                <a:effectLst/>
                <a:latin typeface="微软雅黑" panose="020B0503020204020204" pitchFamily="34" charset="-122"/>
                <a:ea typeface="微软雅黑" panose="020B0503020204020204" pitchFamily="34" charset="-122"/>
              </a:rPr>
              <a:t>的帮助，可以直接通信。</a:t>
            </a:r>
          </a:p>
          <a:p>
            <a:pPr algn="l">
              <a:lnSpc>
                <a:spcPct val="150000"/>
              </a:lnSpc>
            </a:pPr>
            <a:r>
              <a:rPr lang="zh-CN" altLang="en-US" sz="2000" b="0" i="0" dirty="0">
                <a:solidFill>
                  <a:srgbClr val="121212"/>
                </a:solidFill>
                <a:effectLst/>
                <a:latin typeface="微软雅黑" panose="020B0503020204020204" pitchFamily="34" charset="-122"/>
                <a:ea typeface="微软雅黑" panose="020B0503020204020204" pitchFamily="34" charset="-122"/>
              </a:rPr>
              <a:t>如果两台计算机在</a:t>
            </a:r>
            <a:r>
              <a:rPr lang="zh-CN" altLang="en-US" sz="2000" b="0" i="0" dirty="0">
                <a:solidFill>
                  <a:srgbClr val="FF0000"/>
                </a:solidFill>
                <a:effectLst/>
                <a:latin typeface="微软雅黑" panose="020B0503020204020204" pitchFamily="34" charset="-122"/>
                <a:ea typeface="微软雅黑" panose="020B0503020204020204" pitchFamily="34" charset="-122"/>
              </a:rPr>
              <a:t>不同</a:t>
            </a:r>
            <a:r>
              <a:rPr lang="zh-CN" altLang="en-US" sz="2000" b="0" i="0" dirty="0">
                <a:solidFill>
                  <a:srgbClr val="121212"/>
                </a:solidFill>
                <a:effectLst/>
                <a:latin typeface="微软雅黑" panose="020B0503020204020204" pitchFamily="34" charset="-122"/>
                <a:ea typeface="微软雅黑" panose="020B0503020204020204" pitchFamily="34" charset="-122"/>
              </a:rPr>
              <a:t>网段，则一定需要</a:t>
            </a:r>
            <a:r>
              <a:rPr lang="zh-CN" altLang="en-US" sz="2000" b="0" i="0" dirty="0">
                <a:solidFill>
                  <a:srgbClr val="FF0000"/>
                </a:solidFill>
                <a:effectLst/>
                <a:latin typeface="微软雅黑" panose="020B0503020204020204" pitchFamily="34" charset="-122"/>
                <a:ea typeface="微软雅黑" panose="020B0503020204020204" pitchFamily="34" charset="-122"/>
              </a:rPr>
              <a:t>辅助设备（网关）</a:t>
            </a:r>
            <a:r>
              <a:rPr lang="zh-CN" altLang="en-US" sz="2000" b="0" i="0" dirty="0">
                <a:solidFill>
                  <a:srgbClr val="121212"/>
                </a:solidFill>
                <a:effectLst/>
                <a:latin typeface="微软雅黑" panose="020B0503020204020204" pitchFamily="34" charset="-122"/>
                <a:ea typeface="微软雅黑" panose="020B0503020204020204" pitchFamily="34" charset="-122"/>
              </a:rPr>
              <a:t>的接力帮助，实现间接通信。</a:t>
            </a:r>
            <a:endParaRPr lang="en-US" altLang="zh-CN" sz="2000" b="0" i="0" dirty="0">
              <a:solidFill>
                <a:srgbClr val="12121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19625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F972031-F6BC-22C6-3E2A-9EEE58A0B5F9}"/>
              </a:ext>
            </a:extLst>
          </p:cNvPr>
          <p:cNvSpPr/>
          <p:nvPr/>
        </p:nvSpPr>
        <p:spPr>
          <a:xfrm>
            <a:off x="0" y="0"/>
            <a:ext cx="12192000"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2800" dirty="0">
                <a:solidFill>
                  <a:schemeClr val="bg1"/>
                </a:solidFill>
                <a:latin typeface="微软雅黑" panose="020B0503020204020204" pitchFamily="34" charset="-122"/>
                <a:ea typeface="微软雅黑" panose="020B0503020204020204" pitchFamily="34" charset="-122"/>
              </a:rPr>
              <a:t>         ARP</a:t>
            </a:r>
            <a:r>
              <a:rPr lang="zh-CN" altLang="en-US" sz="2800" dirty="0">
                <a:solidFill>
                  <a:schemeClr val="bg1"/>
                </a:solidFill>
                <a:latin typeface="微软雅黑" panose="020B0503020204020204" pitchFamily="34" charset="-122"/>
                <a:ea typeface="微软雅黑" panose="020B0503020204020204" pitchFamily="34" charset="-122"/>
              </a:rPr>
              <a:t>请求报文示例：</a:t>
            </a:r>
          </a:p>
        </p:txBody>
      </p:sp>
      <p:sp>
        <p:nvSpPr>
          <p:cNvPr id="5" name="平行四边形 4">
            <a:extLst>
              <a:ext uri="{FF2B5EF4-FFF2-40B4-BE49-F238E27FC236}">
                <a16:creationId xmlns:a16="http://schemas.microsoft.com/office/drawing/2014/main" id="{2C3757CF-2C2D-68BE-D2AD-432B4AA9B39B}"/>
              </a:ext>
            </a:extLst>
          </p:cNvPr>
          <p:cNvSpPr/>
          <p:nvPr/>
        </p:nvSpPr>
        <p:spPr>
          <a:xfrm>
            <a:off x="95833" y="-65329"/>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Impact" panose="020B0806030902050204" pitchFamily="34" charset="0"/>
                <a:ea typeface="微软雅黑"/>
                <a:cs typeface="+mn-cs"/>
              </a:rPr>
              <a:t>02</a:t>
            </a:r>
            <a:endParaRPr kumimoji="0" lang="zh-CN" altLang="en-US" sz="2800" b="0" i="0" u="none" strike="noStrike" kern="1200" cap="none" spc="0" normalizeH="0" baseline="0" noProof="0" dirty="0">
              <a:ln>
                <a:noFill/>
              </a:ln>
              <a:solidFill>
                <a:srgbClr val="FFFFFF"/>
              </a:solidFill>
              <a:effectLst/>
              <a:uLnTx/>
              <a:uFillTx/>
              <a:latin typeface="Impact" panose="020B0806030902050204" pitchFamily="34" charset="0"/>
              <a:ea typeface="微软雅黑"/>
              <a:cs typeface="+mn-cs"/>
            </a:endParaRPr>
          </a:p>
        </p:txBody>
      </p:sp>
      <p:pic>
        <p:nvPicPr>
          <p:cNvPr id="2" name="图片 1">
            <a:extLst>
              <a:ext uri="{FF2B5EF4-FFF2-40B4-BE49-F238E27FC236}">
                <a16:creationId xmlns:a16="http://schemas.microsoft.com/office/drawing/2014/main" id="{8607BBB4-0FC3-524C-3C5F-A5A101592969}"/>
              </a:ext>
            </a:extLst>
          </p:cNvPr>
          <p:cNvPicPr>
            <a:picLocks noChangeAspect="1"/>
          </p:cNvPicPr>
          <p:nvPr/>
        </p:nvPicPr>
        <p:blipFill>
          <a:blip r:embed="rId2"/>
          <a:stretch>
            <a:fillRect/>
          </a:stretch>
        </p:blipFill>
        <p:spPr>
          <a:xfrm>
            <a:off x="-1" y="530225"/>
            <a:ext cx="12191999" cy="6327775"/>
          </a:xfrm>
          <a:prstGeom prst="rect">
            <a:avLst/>
          </a:prstGeom>
        </p:spPr>
      </p:pic>
      <p:pic>
        <p:nvPicPr>
          <p:cNvPr id="3" name="图片 2">
            <a:extLst>
              <a:ext uri="{FF2B5EF4-FFF2-40B4-BE49-F238E27FC236}">
                <a16:creationId xmlns:a16="http://schemas.microsoft.com/office/drawing/2014/main" id="{E8EB42DD-719F-A0C9-9BD7-2FD49B15D14F}"/>
              </a:ext>
            </a:extLst>
          </p:cNvPr>
          <p:cNvPicPr>
            <a:picLocks noChangeAspect="1"/>
          </p:cNvPicPr>
          <p:nvPr/>
        </p:nvPicPr>
        <p:blipFill>
          <a:blip r:embed="rId3"/>
          <a:stretch>
            <a:fillRect/>
          </a:stretch>
        </p:blipFill>
        <p:spPr>
          <a:xfrm>
            <a:off x="8004675" y="3265085"/>
            <a:ext cx="3739090" cy="2907544"/>
          </a:xfrm>
          <a:prstGeom prst="rect">
            <a:avLst/>
          </a:prstGeom>
        </p:spPr>
      </p:pic>
    </p:spTree>
    <p:extLst>
      <p:ext uri="{BB962C8B-B14F-4D97-AF65-F5344CB8AC3E}">
        <p14:creationId xmlns:p14="http://schemas.microsoft.com/office/powerpoint/2010/main" val="899160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F972031-F6BC-22C6-3E2A-9EEE58A0B5F9}"/>
              </a:ext>
            </a:extLst>
          </p:cNvPr>
          <p:cNvSpPr/>
          <p:nvPr/>
        </p:nvSpPr>
        <p:spPr>
          <a:xfrm>
            <a:off x="0" y="0"/>
            <a:ext cx="12192000"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2800" dirty="0">
                <a:solidFill>
                  <a:schemeClr val="bg1"/>
                </a:solidFill>
                <a:latin typeface="微软雅黑" panose="020B0503020204020204" pitchFamily="34" charset="-122"/>
                <a:ea typeface="微软雅黑" panose="020B0503020204020204" pitchFamily="34" charset="-122"/>
              </a:rPr>
              <a:t>         ARP</a:t>
            </a:r>
            <a:r>
              <a:rPr lang="zh-CN" altLang="en-US" sz="2800" dirty="0">
                <a:solidFill>
                  <a:schemeClr val="bg1"/>
                </a:solidFill>
                <a:latin typeface="微软雅黑" panose="020B0503020204020204" pitchFamily="34" charset="-122"/>
                <a:ea typeface="微软雅黑" panose="020B0503020204020204" pitchFamily="34" charset="-122"/>
              </a:rPr>
              <a:t>应答报文示例：</a:t>
            </a:r>
          </a:p>
        </p:txBody>
      </p:sp>
      <p:sp>
        <p:nvSpPr>
          <p:cNvPr id="5" name="平行四边形 4">
            <a:extLst>
              <a:ext uri="{FF2B5EF4-FFF2-40B4-BE49-F238E27FC236}">
                <a16:creationId xmlns:a16="http://schemas.microsoft.com/office/drawing/2014/main" id="{2C3757CF-2C2D-68BE-D2AD-432B4AA9B39B}"/>
              </a:ext>
            </a:extLst>
          </p:cNvPr>
          <p:cNvSpPr/>
          <p:nvPr/>
        </p:nvSpPr>
        <p:spPr>
          <a:xfrm>
            <a:off x="95833" y="-65329"/>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Impact" panose="020B0806030902050204" pitchFamily="34" charset="0"/>
                <a:ea typeface="微软雅黑"/>
                <a:cs typeface="+mn-cs"/>
              </a:rPr>
              <a:t>02</a:t>
            </a:r>
            <a:endParaRPr kumimoji="0" lang="zh-CN" altLang="en-US" sz="2800" b="0" i="0" u="none" strike="noStrike" kern="1200" cap="none" spc="0" normalizeH="0" baseline="0" noProof="0" dirty="0">
              <a:ln>
                <a:noFill/>
              </a:ln>
              <a:solidFill>
                <a:srgbClr val="FFFFFF"/>
              </a:solidFill>
              <a:effectLst/>
              <a:uLnTx/>
              <a:uFillTx/>
              <a:latin typeface="Impact" panose="020B0806030902050204" pitchFamily="34" charset="0"/>
              <a:ea typeface="微软雅黑"/>
              <a:cs typeface="+mn-cs"/>
            </a:endParaRPr>
          </a:p>
        </p:txBody>
      </p:sp>
      <p:pic>
        <p:nvPicPr>
          <p:cNvPr id="2" name="图片 1">
            <a:extLst>
              <a:ext uri="{FF2B5EF4-FFF2-40B4-BE49-F238E27FC236}">
                <a16:creationId xmlns:a16="http://schemas.microsoft.com/office/drawing/2014/main" id="{219EBE6C-2422-BE83-CC2A-C03C7B7E866B}"/>
              </a:ext>
            </a:extLst>
          </p:cNvPr>
          <p:cNvPicPr>
            <a:picLocks noChangeAspect="1"/>
          </p:cNvPicPr>
          <p:nvPr/>
        </p:nvPicPr>
        <p:blipFill>
          <a:blip r:embed="rId2"/>
          <a:stretch>
            <a:fillRect/>
          </a:stretch>
        </p:blipFill>
        <p:spPr>
          <a:xfrm>
            <a:off x="0" y="530224"/>
            <a:ext cx="12192000" cy="6327775"/>
          </a:xfrm>
          <a:prstGeom prst="rect">
            <a:avLst/>
          </a:prstGeom>
        </p:spPr>
      </p:pic>
    </p:spTree>
    <p:extLst>
      <p:ext uri="{BB962C8B-B14F-4D97-AF65-F5344CB8AC3E}">
        <p14:creationId xmlns:p14="http://schemas.microsoft.com/office/powerpoint/2010/main" val="2282931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内容占位符 2">
            <a:extLst>
              <a:ext uri="{FF2B5EF4-FFF2-40B4-BE49-F238E27FC236}">
                <a16:creationId xmlns:a16="http://schemas.microsoft.com/office/drawing/2014/main" id="{9C78ED57-87E5-31F4-C0B7-BD6D0A853A63}"/>
              </a:ext>
            </a:extLst>
          </p:cNvPr>
          <p:cNvSpPr>
            <a:spLocks noGrp="1" noChangeArrowheads="1"/>
          </p:cNvSpPr>
          <p:nvPr>
            <p:ph sz="half" idx="2"/>
          </p:nvPr>
        </p:nvSpPr>
        <p:spPr>
          <a:xfrm>
            <a:off x="129459" y="720724"/>
            <a:ext cx="12062541" cy="5000627"/>
          </a:xfrm>
        </p:spPr>
        <p:txBody>
          <a:bodyPr>
            <a:normAutofit fontScale="25000" lnSpcReduction="20000"/>
          </a:bodyPr>
          <a:lstStyle/>
          <a:p>
            <a:pPr marL="0" algn="just">
              <a:buNone/>
            </a:pPr>
            <a:r>
              <a:rPr lang="zh-CN" altLang="en-US" sz="8000" b="1" dirty="0">
                <a:latin typeface="微软雅黑" panose="020B0503020204020204" pitchFamily="34" charset="-122"/>
                <a:ea typeface="微软雅黑" panose="020B0503020204020204" pitchFamily="34" charset="-122"/>
              </a:rPr>
              <a:t>子网掩码</a:t>
            </a:r>
            <a:r>
              <a:rPr lang="zh-CN" altLang="en-US" sz="8000" dirty="0">
                <a:latin typeface="微软雅黑" panose="020B0503020204020204" pitchFamily="34" charset="-122"/>
                <a:ea typeface="微软雅黑" panose="020B0503020204020204" pitchFamily="34" charset="-122"/>
              </a:rPr>
              <a:t>用来区分该</a:t>
            </a:r>
            <a:r>
              <a:rPr lang="en-US" altLang="zh-CN" sz="8000" dirty="0" err="1">
                <a:latin typeface="微软雅黑" panose="020B0503020204020204" pitchFamily="34" charset="-122"/>
                <a:ea typeface="微软雅黑" panose="020B0503020204020204" pitchFamily="34" charset="-122"/>
              </a:rPr>
              <a:t>ip</a:t>
            </a:r>
            <a:r>
              <a:rPr lang="zh-CN" altLang="en-US" sz="8000" dirty="0">
                <a:latin typeface="微软雅黑" panose="020B0503020204020204" pitchFamily="34" charset="-122"/>
                <a:ea typeface="微软雅黑" panose="020B0503020204020204" pitchFamily="34" charset="-122"/>
              </a:rPr>
              <a:t>地址是属于哪个网段的。</a:t>
            </a:r>
            <a:endParaRPr lang="en-US" altLang="zh-CN" sz="8000" dirty="0">
              <a:latin typeface="微软雅黑" panose="020B0503020204020204" pitchFamily="34" charset="-122"/>
              <a:ea typeface="微软雅黑" panose="020B0503020204020204" pitchFamily="34" charset="-122"/>
            </a:endParaRPr>
          </a:p>
          <a:p>
            <a:pPr marL="0" algn="just">
              <a:buNone/>
            </a:pPr>
            <a:r>
              <a:rPr lang="zh-CN" altLang="en-US" sz="8000" dirty="0">
                <a:latin typeface="微软雅黑" panose="020B0503020204020204" pitchFamily="34" charset="-122"/>
                <a:ea typeface="微软雅黑" panose="020B0503020204020204" pitchFamily="34" charset="-122"/>
              </a:rPr>
              <a:t>将</a:t>
            </a:r>
            <a:r>
              <a:rPr lang="en-US" altLang="zh-CN" sz="8000" dirty="0">
                <a:latin typeface="微软雅黑" panose="020B0503020204020204" pitchFamily="34" charset="-122"/>
                <a:ea typeface="微软雅黑" panose="020B0503020204020204" pitchFamily="34" charset="-122"/>
              </a:rPr>
              <a:t>IP</a:t>
            </a:r>
            <a:r>
              <a:rPr lang="zh-CN" altLang="en-US" sz="8000" dirty="0">
                <a:latin typeface="微软雅黑" panose="020B0503020204020204" pitchFamily="34" charset="-122"/>
                <a:ea typeface="微软雅黑" panose="020B0503020204020204" pitchFamily="34" charset="-122"/>
              </a:rPr>
              <a:t>地址、子网掩码分别转换二进制，再把两者相“与</a:t>
            </a:r>
            <a:r>
              <a:rPr lang="en-US" altLang="zh-CN" sz="8000" dirty="0">
                <a:latin typeface="微软雅黑" panose="020B0503020204020204" pitchFamily="34" charset="-122"/>
                <a:ea typeface="微软雅黑" panose="020B0503020204020204" pitchFamily="34" charset="-122"/>
              </a:rPr>
              <a:t>(and)</a:t>
            </a:r>
            <a:r>
              <a:rPr lang="zh-CN" altLang="en-US" sz="8000" dirty="0">
                <a:latin typeface="微软雅黑" panose="020B0503020204020204" pitchFamily="34" charset="-122"/>
                <a:ea typeface="微软雅黑" panose="020B0503020204020204" pitchFamily="34" charset="-122"/>
              </a:rPr>
              <a:t>”运算，得到转换成的网络号</a:t>
            </a:r>
            <a:endParaRPr lang="en-US" altLang="zh-CN" sz="8000" dirty="0">
              <a:latin typeface="微软雅黑" panose="020B0503020204020204" pitchFamily="34" charset="-122"/>
              <a:ea typeface="微软雅黑" panose="020B0503020204020204" pitchFamily="34" charset="-122"/>
            </a:endParaRPr>
          </a:p>
          <a:p>
            <a:pPr marL="0" algn="just">
              <a:buNone/>
            </a:pP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marL="0" algn="just">
              <a:buNone/>
            </a:pP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algn="l">
              <a:buFont typeface="Wingdings" panose="05000000000000000000" pitchFamily="2" charset="2"/>
              <a:buChar char="Ø"/>
            </a:pPr>
            <a:r>
              <a:rPr lang="zh-CN" altLang="en-US" sz="8000" dirty="0">
                <a:latin typeface="微软雅黑" panose="020B0503020204020204" pitchFamily="34" charset="-122"/>
                <a:ea typeface="微软雅黑" panose="020B0503020204020204" pitchFamily="34" charset="-122"/>
              </a:rPr>
              <a:t>主机</a:t>
            </a:r>
            <a:r>
              <a:rPr lang="en-US" altLang="zh-CN" sz="8000" dirty="0">
                <a:latin typeface="微软雅黑" panose="020B0503020204020204" pitchFamily="34" charset="-122"/>
                <a:ea typeface="微软雅黑" panose="020B0503020204020204" pitchFamily="34" charset="-122"/>
              </a:rPr>
              <a:t>A</a:t>
            </a:r>
            <a:r>
              <a:rPr lang="zh-CN" altLang="en-US" sz="8000" dirty="0">
                <a:latin typeface="微软雅黑" panose="020B0503020204020204" pitchFamily="34" charset="-122"/>
                <a:ea typeface="微软雅黑" panose="020B0503020204020204" pitchFamily="34" charset="-122"/>
              </a:rPr>
              <a:t>：</a:t>
            </a:r>
          </a:p>
          <a:p>
            <a:pPr algn="l"/>
            <a:r>
              <a:rPr lang="en-US" altLang="zh-CN" sz="8000" dirty="0" err="1">
                <a:latin typeface="微软雅黑" panose="020B0503020204020204" pitchFamily="34" charset="-122"/>
                <a:ea typeface="微软雅黑" panose="020B0503020204020204" pitchFamily="34" charset="-122"/>
              </a:rPr>
              <a:t>ip</a:t>
            </a:r>
            <a:r>
              <a:rPr lang="zh-CN" altLang="en-US" sz="8000" dirty="0">
                <a:latin typeface="微软雅黑" panose="020B0503020204020204" pitchFamily="34" charset="-122"/>
                <a:ea typeface="微软雅黑" panose="020B0503020204020204" pitchFamily="34" charset="-122"/>
              </a:rPr>
              <a:t>：     </a:t>
            </a:r>
            <a:r>
              <a:rPr lang="en-US" altLang="zh-CN" sz="8000" dirty="0">
                <a:latin typeface="微软雅黑" panose="020B0503020204020204" pitchFamily="34" charset="-122"/>
                <a:ea typeface="微软雅黑" panose="020B0503020204020204" pitchFamily="34" charset="-122"/>
              </a:rPr>
              <a:t>192.168.26.3      </a:t>
            </a:r>
            <a:r>
              <a:rPr lang="zh-CN" altLang="en-US" sz="8000" dirty="0">
                <a:latin typeface="微软雅黑" panose="020B0503020204020204" pitchFamily="34" charset="-122"/>
                <a:ea typeface="微软雅黑" panose="020B0503020204020204" pitchFamily="34" charset="-122"/>
              </a:rPr>
              <a:t>（</a:t>
            </a:r>
            <a:r>
              <a:rPr lang="en-US" altLang="zh-CN" sz="8000" dirty="0">
                <a:latin typeface="微软雅黑" panose="020B0503020204020204" pitchFamily="34" charset="-122"/>
                <a:ea typeface="微软雅黑" panose="020B0503020204020204" pitchFamily="34" charset="-122"/>
              </a:rPr>
              <a:t>11000000 10101000 00011010 00000011 </a:t>
            </a:r>
            <a:r>
              <a:rPr lang="zh-CN" altLang="en-US" sz="8000" dirty="0">
                <a:latin typeface="微软雅黑" panose="020B0503020204020204" pitchFamily="34" charset="-122"/>
                <a:ea typeface="微软雅黑" panose="020B0503020204020204" pitchFamily="34" charset="-122"/>
              </a:rPr>
              <a:t>）</a:t>
            </a:r>
          </a:p>
          <a:p>
            <a:pPr algn="l"/>
            <a:r>
              <a:rPr lang="en-US" altLang="zh-CN" sz="8000" dirty="0">
                <a:latin typeface="微软雅黑" panose="020B0503020204020204" pitchFamily="34" charset="-122"/>
                <a:ea typeface="微软雅黑" panose="020B0503020204020204" pitchFamily="34" charset="-122"/>
              </a:rPr>
              <a:t>mask</a:t>
            </a:r>
            <a:r>
              <a:rPr lang="zh-CN" altLang="en-US" sz="8000" dirty="0">
                <a:latin typeface="微软雅黑" panose="020B0503020204020204" pitchFamily="34" charset="-122"/>
                <a:ea typeface="微软雅黑" panose="020B0503020204020204" pitchFamily="34" charset="-122"/>
              </a:rPr>
              <a:t>：</a:t>
            </a:r>
            <a:r>
              <a:rPr lang="en-US" altLang="zh-CN" sz="8000" dirty="0">
                <a:latin typeface="微软雅黑" panose="020B0503020204020204" pitchFamily="34" charset="-122"/>
                <a:ea typeface="微软雅黑" panose="020B0503020204020204" pitchFamily="34" charset="-122"/>
              </a:rPr>
              <a:t>255.255.255.0    </a:t>
            </a:r>
            <a:r>
              <a:rPr lang="zh-CN" altLang="en-US" sz="8000" dirty="0">
                <a:latin typeface="微软雅黑" panose="020B0503020204020204" pitchFamily="34" charset="-122"/>
                <a:ea typeface="微软雅黑" panose="020B0503020204020204" pitchFamily="34" charset="-122"/>
              </a:rPr>
              <a:t>（</a:t>
            </a:r>
            <a:r>
              <a:rPr lang="en-US" altLang="zh-CN" sz="8000" dirty="0">
                <a:latin typeface="微软雅黑" panose="020B0503020204020204" pitchFamily="34" charset="-122"/>
                <a:ea typeface="微软雅黑" panose="020B0503020204020204" pitchFamily="34" charset="-122"/>
              </a:rPr>
              <a:t>11111111 11111111 11111111 00000000</a:t>
            </a:r>
            <a:r>
              <a:rPr lang="zh-CN" altLang="en-US" sz="8000" dirty="0">
                <a:latin typeface="微软雅黑" panose="020B0503020204020204" pitchFamily="34" charset="-122"/>
                <a:ea typeface="微软雅黑" panose="020B0503020204020204" pitchFamily="34" charset="-122"/>
              </a:rPr>
              <a:t>）</a:t>
            </a:r>
            <a:endParaRPr lang="en-US" altLang="zh-CN" sz="8000" dirty="0">
              <a:latin typeface="微软雅黑" panose="020B0503020204020204" pitchFamily="34" charset="-122"/>
              <a:ea typeface="微软雅黑" panose="020B0503020204020204" pitchFamily="34" charset="-122"/>
            </a:endParaRPr>
          </a:p>
          <a:p>
            <a:pPr algn="l"/>
            <a:endParaRPr lang="en-US" altLang="zh-CN" sz="8000" dirty="0">
              <a:latin typeface="微软雅黑" panose="020B0503020204020204" pitchFamily="34" charset="-122"/>
              <a:ea typeface="微软雅黑" panose="020B0503020204020204" pitchFamily="34" charset="-122"/>
            </a:endParaRPr>
          </a:p>
          <a:p>
            <a:pPr algn="l">
              <a:buFont typeface="Wingdings" panose="05000000000000000000" pitchFamily="2" charset="2"/>
              <a:buChar char="Ø"/>
            </a:pPr>
            <a:r>
              <a:rPr lang="zh-CN" altLang="en-US" sz="8000" dirty="0">
                <a:latin typeface="微软雅黑" panose="020B0503020204020204" pitchFamily="34" charset="-122"/>
                <a:ea typeface="微软雅黑" panose="020B0503020204020204" pitchFamily="34" charset="-122"/>
              </a:rPr>
              <a:t>主机</a:t>
            </a:r>
            <a:r>
              <a:rPr lang="en-US" altLang="zh-CN" sz="8000" dirty="0">
                <a:latin typeface="微软雅黑" panose="020B0503020204020204" pitchFamily="34" charset="-122"/>
                <a:ea typeface="微软雅黑" panose="020B0503020204020204" pitchFamily="34" charset="-122"/>
              </a:rPr>
              <a:t>B</a:t>
            </a:r>
            <a:r>
              <a:rPr lang="zh-CN" altLang="en-US" sz="8000" dirty="0">
                <a:latin typeface="微软雅黑" panose="020B0503020204020204" pitchFamily="34" charset="-122"/>
                <a:ea typeface="微软雅黑" panose="020B0503020204020204" pitchFamily="34" charset="-122"/>
              </a:rPr>
              <a:t>：</a:t>
            </a:r>
          </a:p>
          <a:p>
            <a:pPr algn="l"/>
            <a:r>
              <a:rPr lang="en-US" altLang="zh-CN" sz="8000" dirty="0" err="1">
                <a:latin typeface="微软雅黑" panose="020B0503020204020204" pitchFamily="34" charset="-122"/>
                <a:ea typeface="微软雅黑" panose="020B0503020204020204" pitchFamily="34" charset="-122"/>
              </a:rPr>
              <a:t>ip</a:t>
            </a:r>
            <a:r>
              <a:rPr lang="zh-CN" altLang="en-US" sz="8000" dirty="0">
                <a:latin typeface="微软雅黑" panose="020B0503020204020204" pitchFamily="34" charset="-122"/>
                <a:ea typeface="微软雅黑" panose="020B0503020204020204" pitchFamily="34" charset="-122"/>
              </a:rPr>
              <a:t>：     </a:t>
            </a:r>
            <a:r>
              <a:rPr lang="en-US" altLang="zh-CN" sz="8000" dirty="0">
                <a:latin typeface="微软雅黑" panose="020B0503020204020204" pitchFamily="34" charset="-122"/>
                <a:ea typeface="微软雅黑" panose="020B0503020204020204" pitchFamily="34" charset="-122"/>
              </a:rPr>
              <a:t>192.168.26.129   </a:t>
            </a:r>
            <a:r>
              <a:rPr lang="zh-CN" altLang="en-US" sz="8000" dirty="0">
                <a:latin typeface="微软雅黑" panose="020B0503020204020204" pitchFamily="34" charset="-122"/>
                <a:ea typeface="微软雅黑" panose="020B0503020204020204" pitchFamily="34" charset="-122"/>
              </a:rPr>
              <a:t>（</a:t>
            </a:r>
            <a:r>
              <a:rPr lang="en-US" altLang="zh-CN" sz="8000" dirty="0">
                <a:latin typeface="微软雅黑" panose="020B0503020204020204" pitchFamily="34" charset="-122"/>
                <a:ea typeface="微软雅黑" panose="020B0503020204020204" pitchFamily="34" charset="-122"/>
              </a:rPr>
              <a:t>11000000 10101000 00011010 10000001</a:t>
            </a:r>
            <a:r>
              <a:rPr lang="zh-CN" altLang="en-US" sz="8000" dirty="0">
                <a:latin typeface="微软雅黑" panose="020B0503020204020204" pitchFamily="34" charset="-122"/>
                <a:ea typeface="微软雅黑" panose="020B0503020204020204" pitchFamily="34" charset="-122"/>
              </a:rPr>
              <a:t>）</a:t>
            </a:r>
          </a:p>
          <a:p>
            <a:pPr algn="l"/>
            <a:r>
              <a:rPr lang="en-US" altLang="zh-CN" sz="8000" dirty="0">
                <a:latin typeface="微软雅黑" panose="020B0503020204020204" pitchFamily="34" charset="-122"/>
                <a:ea typeface="微软雅黑" panose="020B0503020204020204" pitchFamily="34" charset="-122"/>
              </a:rPr>
              <a:t>mask</a:t>
            </a:r>
            <a:r>
              <a:rPr lang="zh-CN" altLang="en-US" sz="8000" dirty="0">
                <a:latin typeface="微软雅黑" panose="020B0503020204020204" pitchFamily="34" charset="-122"/>
                <a:ea typeface="微软雅黑" panose="020B0503020204020204" pitchFamily="34" charset="-122"/>
              </a:rPr>
              <a:t>：</a:t>
            </a:r>
            <a:r>
              <a:rPr lang="en-US" altLang="zh-CN" sz="8000" dirty="0">
                <a:latin typeface="微软雅黑" panose="020B0503020204020204" pitchFamily="34" charset="-122"/>
                <a:ea typeface="微软雅黑" panose="020B0503020204020204" pitchFamily="34" charset="-122"/>
              </a:rPr>
              <a:t>255.255.255.224 </a:t>
            </a:r>
            <a:r>
              <a:rPr lang="zh-CN" altLang="en-US" sz="8000" dirty="0">
                <a:latin typeface="微软雅黑" panose="020B0503020204020204" pitchFamily="34" charset="-122"/>
                <a:ea typeface="微软雅黑" panose="020B0503020204020204" pitchFamily="34" charset="-122"/>
              </a:rPr>
              <a:t>（</a:t>
            </a:r>
            <a:r>
              <a:rPr lang="en-US" altLang="zh-CN" sz="8000" dirty="0">
                <a:latin typeface="微软雅黑" panose="020B0503020204020204" pitchFamily="34" charset="-122"/>
                <a:ea typeface="微软雅黑" panose="020B0503020204020204" pitchFamily="34" charset="-122"/>
              </a:rPr>
              <a:t>11111111 11111111 11111111 11100000</a:t>
            </a:r>
            <a:r>
              <a:rPr lang="zh-CN" altLang="en-US" sz="8000" dirty="0">
                <a:latin typeface="微软雅黑" panose="020B0503020204020204" pitchFamily="34" charset="-122"/>
                <a:ea typeface="微软雅黑" panose="020B0503020204020204" pitchFamily="34" charset="-122"/>
              </a:rPr>
              <a:t>）</a:t>
            </a:r>
          </a:p>
          <a:p>
            <a:pPr marL="0" indent="0" algn="l">
              <a:buNone/>
            </a:pPr>
            <a:endParaRPr lang="en-US" altLang="zh-CN" sz="8000" dirty="0">
              <a:latin typeface="微软雅黑" panose="020B0503020204020204" pitchFamily="34" charset="-122"/>
              <a:ea typeface="微软雅黑" panose="020B0503020204020204" pitchFamily="34" charset="-122"/>
            </a:endParaRPr>
          </a:p>
          <a:p>
            <a:pPr marL="0" indent="0" algn="l">
              <a:lnSpc>
                <a:spcPts val="3000"/>
              </a:lnSpc>
              <a:buNone/>
            </a:pPr>
            <a:r>
              <a:rPr lang="zh-CN" altLang="en-US" sz="8000" dirty="0">
                <a:latin typeface="微软雅黑" panose="020B0503020204020204" pitchFamily="34" charset="-122"/>
                <a:ea typeface="微软雅黑" panose="020B0503020204020204" pitchFamily="34" charset="-122"/>
              </a:rPr>
              <a:t>如果</a:t>
            </a:r>
            <a:r>
              <a:rPr lang="en-US" altLang="zh-CN" sz="8000" dirty="0">
                <a:latin typeface="微软雅黑" panose="020B0503020204020204" pitchFamily="34" charset="-122"/>
                <a:ea typeface="微软雅黑" panose="020B0503020204020204" pitchFamily="34" charset="-122"/>
              </a:rPr>
              <a:t>A</a:t>
            </a:r>
            <a:r>
              <a:rPr lang="zh-CN" altLang="en-US" sz="8000" dirty="0">
                <a:latin typeface="微软雅黑" panose="020B0503020204020204" pitchFamily="34" charset="-122"/>
                <a:ea typeface="微软雅黑" panose="020B0503020204020204" pitchFamily="34" charset="-122"/>
              </a:rPr>
              <a:t>作为源主机</a:t>
            </a:r>
            <a:r>
              <a:rPr lang="en-US" altLang="zh-CN" sz="8000" dirty="0">
                <a:latin typeface="微软雅黑" panose="020B0503020204020204" pitchFamily="34" charset="-122"/>
                <a:ea typeface="微软雅黑" panose="020B0503020204020204" pitchFamily="34" charset="-122"/>
              </a:rPr>
              <a:t>,</a:t>
            </a:r>
            <a:r>
              <a:rPr lang="zh-CN" altLang="en-US" sz="8000" dirty="0">
                <a:latin typeface="微软雅黑" panose="020B0503020204020204" pitchFamily="34" charset="-122"/>
                <a:ea typeface="微软雅黑" panose="020B0503020204020204" pitchFamily="34" charset="-122"/>
              </a:rPr>
              <a:t>则取</a:t>
            </a:r>
            <a:r>
              <a:rPr lang="en-US" altLang="zh-CN" sz="8000" dirty="0">
                <a:latin typeface="微软雅黑" panose="020B0503020204020204" pitchFamily="34" charset="-122"/>
                <a:ea typeface="微软雅黑" panose="020B0503020204020204" pitchFamily="34" charset="-122"/>
              </a:rPr>
              <a:t>A</a:t>
            </a:r>
            <a:r>
              <a:rPr lang="zh-CN" altLang="en-US" sz="8000" dirty="0">
                <a:latin typeface="微软雅黑" panose="020B0503020204020204" pitchFamily="34" charset="-122"/>
                <a:ea typeface="微软雅黑" panose="020B0503020204020204" pitchFamily="34" charset="-122"/>
              </a:rPr>
              <a:t>的子网掩码</a:t>
            </a:r>
            <a:r>
              <a:rPr lang="en-US" altLang="zh-CN" sz="8000" dirty="0">
                <a:latin typeface="微软雅黑" panose="020B0503020204020204" pitchFamily="34" charset="-122"/>
                <a:ea typeface="微软雅黑" panose="020B0503020204020204" pitchFamily="34" charset="-122"/>
              </a:rPr>
              <a:t>255.255.255.0</a:t>
            </a:r>
            <a:r>
              <a:rPr lang="zh-CN" altLang="en-US" sz="8000" dirty="0">
                <a:latin typeface="微软雅黑" panose="020B0503020204020204" pitchFamily="34" charset="-122"/>
                <a:ea typeface="微软雅黑" panose="020B0503020204020204" pitchFamily="34" charset="-122"/>
              </a:rPr>
              <a:t>分别与</a:t>
            </a:r>
            <a:r>
              <a:rPr lang="en-US" altLang="zh-CN" sz="8000" dirty="0">
                <a:latin typeface="微软雅黑" panose="020B0503020204020204" pitchFamily="34" charset="-122"/>
                <a:ea typeface="微软雅黑" panose="020B0503020204020204" pitchFamily="34" charset="-122"/>
              </a:rPr>
              <a:t>A</a:t>
            </a:r>
            <a:r>
              <a:rPr lang="zh-CN" altLang="en-US" sz="8000" dirty="0">
                <a:latin typeface="微软雅黑" panose="020B0503020204020204" pitchFamily="34" charset="-122"/>
                <a:ea typeface="微软雅黑" panose="020B0503020204020204" pitchFamily="34" charset="-122"/>
              </a:rPr>
              <a:t>主机</a:t>
            </a:r>
            <a:r>
              <a:rPr lang="en-US" altLang="zh-CN" sz="8000" dirty="0" err="1">
                <a:latin typeface="微软雅黑" panose="020B0503020204020204" pitchFamily="34" charset="-122"/>
                <a:ea typeface="微软雅黑" panose="020B0503020204020204" pitchFamily="34" charset="-122"/>
              </a:rPr>
              <a:t>ip</a:t>
            </a:r>
            <a:r>
              <a:rPr lang="zh-CN" altLang="en-US" sz="8000" dirty="0">
                <a:latin typeface="微软雅黑" panose="020B0503020204020204" pitchFamily="34" charset="-122"/>
                <a:ea typeface="微软雅黑" panose="020B0503020204020204" pitchFamily="34" charset="-122"/>
              </a:rPr>
              <a:t>和</a:t>
            </a:r>
            <a:r>
              <a:rPr lang="en-US" altLang="zh-CN" sz="8000" dirty="0">
                <a:latin typeface="微软雅黑" panose="020B0503020204020204" pitchFamily="34" charset="-122"/>
                <a:ea typeface="微软雅黑" panose="020B0503020204020204" pitchFamily="34" charset="-122"/>
              </a:rPr>
              <a:t>B</a:t>
            </a:r>
            <a:r>
              <a:rPr lang="zh-CN" altLang="en-US" sz="8000" dirty="0">
                <a:latin typeface="微软雅黑" panose="020B0503020204020204" pitchFamily="34" charset="-122"/>
                <a:ea typeface="微软雅黑" panose="020B0503020204020204" pitchFamily="34" charset="-122"/>
              </a:rPr>
              <a:t>主机</a:t>
            </a:r>
            <a:r>
              <a:rPr lang="en-US" altLang="zh-CN" sz="8000" dirty="0" err="1">
                <a:latin typeface="微软雅黑" panose="020B0503020204020204" pitchFamily="34" charset="-122"/>
                <a:ea typeface="微软雅黑" panose="020B0503020204020204" pitchFamily="34" charset="-122"/>
              </a:rPr>
              <a:t>ip</a:t>
            </a:r>
            <a:r>
              <a:rPr lang="zh-CN" altLang="en-US" sz="8000" dirty="0">
                <a:latin typeface="微软雅黑" panose="020B0503020204020204" pitchFamily="34" charset="-122"/>
                <a:ea typeface="微软雅黑" panose="020B0503020204020204" pitchFamily="34" charset="-122"/>
              </a:rPr>
              <a:t>做位与运算（计算网络号） </a:t>
            </a:r>
            <a:r>
              <a:rPr lang="en-US" altLang="zh-CN" sz="8000" dirty="0">
                <a:latin typeface="微软雅黑" panose="020B0503020204020204" pitchFamily="34" charset="-122"/>
                <a:ea typeface="微软雅黑" panose="020B0503020204020204" pitchFamily="34" charset="-122"/>
              </a:rPr>
              <a:t>,</a:t>
            </a:r>
            <a:r>
              <a:rPr lang="zh-CN" altLang="en-US" sz="8000" dirty="0">
                <a:latin typeface="微软雅黑" panose="020B0503020204020204" pitchFamily="34" charset="-122"/>
                <a:ea typeface="微软雅黑" panose="020B0503020204020204" pitchFamily="34" charset="-122"/>
              </a:rPr>
              <a:t>如果一致则判定为同一网段。（计算结果：</a:t>
            </a:r>
            <a:r>
              <a:rPr lang="en-US" altLang="zh-CN" sz="8000" dirty="0">
                <a:latin typeface="微软雅黑" panose="020B0503020204020204" pitchFamily="34" charset="-122"/>
                <a:ea typeface="微软雅黑" panose="020B0503020204020204" pitchFamily="34" charset="-122"/>
              </a:rPr>
              <a:t>192.168.26.0</a:t>
            </a:r>
            <a:r>
              <a:rPr lang="zh-CN" altLang="en-US" sz="8000" dirty="0">
                <a:latin typeface="微软雅黑" panose="020B0503020204020204" pitchFamily="34" charset="-122"/>
                <a:ea typeface="微软雅黑" panose="020B0503020204020204" pitchFamily="34" charset="-122"/>
              </a:rPr>
              <a:t>（</a:t>
            </a:r>
            <a:r>
              <a:rPr lang="en-US" altLang="zh-CN" sz="8000" dirty="0">
                <a:latin typeface="微软雅黑" panose="020B0503020204020204" pitchFamily="34" charset="-122"/>
                <a:ea typeface="微软雅黑" panose="020B0503020204020204" pitchFamily="34" charset="-122"/>
              </a:rPr>
              <a:t>A</a:t>
            </a:r>
            <a:r>
              <a:rPr lang="zh-CN" altLang="en-US" sz="8000" dirty="0">
                <a:latin typeface="微软雅黑" panose="020B0503020204020204" pitchFamily="34" charset="-122"/>
                <a:ea typeface="微软雅黑" panose="020B0503020204020204" pitchFamily="34" charset="-122"/>
              </a:rPr>
              <a:t>）、</a:t>
            </a:r>
            <a:r>
              <a:rPr lang="en-US" altLang="zh-CN" sz="8000" dirty="0">
                <a:latin typeface="微软雅黑" panose="020B0503020204020204" pitchFamily="34" charset="-122"/>
                <a:ea typeface="微软雅黑" panose="020B0503020204020204" pitchFamily="34" charset="-122"/>
              </a:rPr>
              <a:t>192.168.26.0</a:t>
            </a:r>
            <a:r>
              <a:rPr lang="zh-CN" altLang="en-US" sz="8000" dirty="0">
                <a:latin typeface="微软雅黑" panose="020B0503020204020204" pitchFamily="34" charset="-122"/>
                <a:ea typeface="微软雅黑" panose="020B0503020204020204" pitchFamily="34" charset="-122"/>
              </a:rPr>
              <a:t>（</a:t>
            </a:r>
            <a:r>
              <a:rPr lang="en-US" altLang="zh-CN" sz="8000" dirty="0">
                <a:latin typeface="微软雅黑" panose="020B0503020204020204" pitchFamily="34" charset="-122"/>
                <a:ea typeface="微软雅黑" panose="020B0503020204020204" pitchFamily="34" charset="-122"/>
              </a:rPr>
              <a:t>B</a:t>
            </a:r>
            <a:r>
              <a:rPr lang="zh-CN" altLang="en-US" sz="8000" dirty="0">
                <a:latin typeface="微软雅黑" panose="020B0503020204020204" pitchFamily="34" charset="-122"/>
                <a:ea typeface="微软雅黑" panose="020B0503020204020204" pitchFamily="34" charset="-122"/>
              </a:rPr>
              <a:t>）），在同一网段。</a:t>
            </a:r>
            <a:endParaRPr lang="en-US" altLang="zh-CN" sz="8000" dirty="0">
              <a:latin typeface="微软雅黑" panose="020B0503020204020204" pitchFamily="34" charset="-122"/>
              <a:ea typeface="微软雅黑" panose="020B0503020204020204" pitchFamily="34" charset="-122"/>
            </a:endParaRPr>
          </a:p>
          <a:p>
            <a:pPr marL="0" indent="0" algn="l">
              <a:lnSpc>
                <a:spcPts val="3000"/>
              </a:lnSpc>
              <a:buNone/>
            </a:pPr>
            <a:r>
              <a:rPr lang="zh-CN" altLang="en-US" sz="8000" dirty="0">
                <a:latin typeface="微软雅黑" panose="020B0503020204020204" pitchFamily="34" charset="-122"/>
                <a:ea typeface="微软雅黑" panose="020B0503020204020204" pitchFamily="34" charset="-122"/>
              </a:rPr>
              <a:t>如果</a:t>
            </a:r>
            <a:r>
              <a:rPr lang="en-US" altLang="zh-CN" sz="8000" dirty="0">
                <a:latin typeface="微软雅黑" panose="020B0503020204020204" pitchFamily="34" charset="-122"/>
                <a:ea typeface="微软雅黑" panose="020B0503020204020204" pitchFamily="34" charset="-122"/>
              </a:rPr>
              <a:t>B</a:t>
            </a:r>
            <a:r>
              <a:rPr lang="zh-CN" altLang="en-US" sz="8000" dirty="0">
                <a:latin typeface="微软雅黑" panose="020B0503020204020204" pitchFamily="34" charset="-122"/>
                <a:ea typeface="微软雅黑" panose="020B0503020204020204" pitchFamily="34" charset="-122"/>
              </a:rPr>
              <a:t>作为源主机</a:t>
            </a:r>
            <a:r>
              <a:rPr lang="en-US" altLang="zh-CN" sz="8000" dirty="0">
                <a:latin typeface="微软雅黑" panose="020B0503020204020204" pitchFamily="34" charset="-122"/>
                <a:ea typeface="微软雅黑" panose="020B0503020204020204" pitchFamily="34" charset="-122"/>
              </a:rPr>
              <a:t>,</a:t>
            </a:r>
            <a:r>
              <a:rPr lang="zh-CN" altLang="en-US" sz="8000" dirty="0">
                <a:latin typeface="微软雅黑" panose="020B0503020204020204" pitchFamily="34" charset="-122"/>
                <a:ea typeface="微软雅黑" panose="020B0503020204020204" pitchFamily="34" charset="-122"/>
              </a:rPr>
              <a:t>则取</a:t>
            </a:r>
            <a:r>
              <a:rPr lang="en-US" altLang="zh-CN" sz="8000" dirty="0">
                <a:latin typeface="微软雅黑" panose="020B0503020204020204" pitchFamily="34" charset="-122"/>
                <a:ea typeface="微软雅黑" panose="020B0503020204020204" pitchFamily="34" charset="-122"/>
              </a:rPr>
              <a:t>B</a:t>
            </a:r>
            <a:r>
              <a:rPr lang="zh-CN" altLang="en-US" sz="8000" dirty="0">
                <a:latin typeface="微软雅黑" panose="020B0503020204020204" pitchFamily="34" charset="-122"/>
                <a:ea typeface="微软雅黑" panose="020B0503020204020204" pitchFamily="34" charset="-122"/>
              </a:rPr>
              <a:t>的子网掩码</a:t>
            </a:r>
            <a:r>
              <a:rPr lang="en-US" altLang="zh-CN" sz="8000" dirty="0">
                <a:latin typeface="微软雅黑" panose="020B0503020204020204" pitchFamily="34" charset="-122"/>
                <a:ea typeface="微软雅黑" panose="020B0503020204020204" pitchFamily="34" charset="-122"/>
              </a:rPr>
              <a:t>255.255.255.224</a:t>
            </a:r>
            <a:r>
              <a:rPr lang="zh-CN" altLang="en-US" sz="8000" dirty="0">
                <a:latin typeface="微软雅黑" panose="020B0503020204020204" pitchFamily="34" charset="-122"/>
                <a:ea typeface="微软雅黑" panose="020B0503020204020204" pitchFamily="34" charset="-122"/>
              </a:rPr>
              <a:t>分别与</a:t>
            </a:r>
            <a:r>
              <a:rPr lang="en-US" altLang="zh-CN" sz="8000" dirty="0">
                <a:latin typeface="微软雅黑" panose="020B0503020204020204" pitchFamily="34" charset="-122"/>
                <a:ea typeface="微软雅黑" panose="020B0503020204020204" pitchFamily="34" charset="-122"/>
              </a:rPr>
              <a:t>A</a:t>
            </a:r>
            <a:r>
              <a:rPr lang="zh-CN" altLang="en-US" sz="8000" dirty="0">
                <a:latin typeface="微软雅黑" panose="020B0503020204020204" pitchFamily="34" charset="-122"/>
                <a:ea typeface="微软雅黑" panose="020B0503020204020204" pitchFamily="34" charset="-122"/>
              </a:rPr>
              <a:t>主机</a:t>
            </a:r>
            <a:r>
              <a:rPr lang="en-US" altLang="zh-CN" sz="8000" dirty="0" err="1">
                <a:latin typeface="微软雅黑" panose="020B0503020204020204" pitchFamily="34" charset="-122"/>
                <a:ea typeface="微软雅黑" panose="020B0503020204020204" pitchFamily="34" charset="-122"/>
              </a:rPr>
              <a:t>ip</a:t>
            </a:r>
            <a:r>
              <a:rPr lang="zh-CN" altLang="en-US" sz="8000" dirty="0">
                <a:latin typeface="微软雅黑" panose="020B0503020204020204" pitchFamily="34" charset="-122"/>
                <a:ea typeface="微软雅黑" panose="020B0503020204020204" pitchFamily="34" charset="-122"/>
              </a:rPr>
              <a:t>和</a:t>
            </a:r>
            <a:r>
              <a:rPr lang="en-US" altLang="zh-CN" sz="8000" dirty="0">
                <a:latin typeface="微软雅黑" panose="020B0503020204020204" pitchFamily="34" charset="-122"/>
                <a:ea typeface="微软雅黑" panose="020B0503020204020204" pitchFamily="34" charset="-122"/>
              </a:rPr>
              <a:t>B</a:t>
            </a:r>
            <a:r>
              <a:rPr lang="zh-CN" altLang="en-US" sz="8000" dirty="0">
                <a:latin typeface="微软雅黑" panose="020B0503020204020204" pitchFamily="34" charset="-122"/>
                <a:ea typeface="微软雅黑" panose="020B0503020204020204" pitchFamily="34" charset="-122"/>
              </a:rPr>
              <a:t>主机</a:t>
            </a:r>
            <a:r>
              <a:rPr lang="en-US" altLang="zh-CN" sz="8000" dirty="0" err="1">
                <a:latin typeface="微软雅黑" panose="020B0503020204020204" pitchFamily="34" charset="-122"/>
                <a:ea typeface="微软雅黑" panose="020B0503020204020204" pitchFamily="34" charset="-122"/>
              </a:rPr>
              <a:t>ip</a:t>
            </a:r>
            <a:r>
              <a:rPr lang="zh-CN" altLang="en-US" sz="8000" dirty="0">
                <a:latin typeface="微软雅黑" panose="020B0503020204020204" pitchFamily="34" charset="-122"/>
                <a:ea typeface="微软雅黑" panose="020B0503020204020204" pitchFamily="34" charset="-122"/>
              </a:rPr>
              <a:t>做位与运算（计算网络号）</a:t>
            </a:r>
            <a:r>
              <a:rPr lang="en-US" altLang="zh-CN" sz="8000" dirty="0">
                <a:latin typeface="微软雅黑" panose="020B0503020204020204" pitchFamily="34" charset="-122"/>
                <a:ea typeface="微软雅黑" panose="020B0503020204020204" pitchFamily="34" charset="-122"/>
              </a:rPr>
              <a:t>,</a:t>
            </a:r>
            <a:r>
              <a:rPr lang="zh-CN" altLang="en-US" sz="8000" dirty="0">
                <a:latin typeface="微软雅黑" panose="020B0503020204020204" pitchFamily="34" charset="-122"/>
                <a:ea typeface="微软雅黑" panose="020B0503020204020204" pitchFamily="34" charset="-122"/>
              </a:rPr>
              <a:t>如果一致则判定为同一网段。（计算结果：</a:t>
            </a:r>
            <a:r>
              <a:rPr lang="en-US" altLang="zh-CN" sz="8000" dirty="0">
                <a:latin typeface="微软雅黑" panose="020B0503020204020204" pitchFamily="34" charset="-122"/>
                <a:ea typeface="微软雅黑" panose="020B0503020204020204" pitchFamily="34" charset="-122"/>
              </a:rPr>
              <a:t>192.168.26.0</a:t>
            </a:r>
            <a:r>
              <a:rPr lang="zh-CN" altLang="en-US" sz="8000" dirty="0">
                <a:latin typeface="微软雅黑" panose="020B0503020204020204" pitchFamily="34" charset="-122"/>
                <a:ea typeface="微软雅黑" panose="020B0503020204020204" pitchFamily="34" charset="-122"/>
              </a:rPr>
              <a:t>（</a:t>
            </a:r>
            <a:r>
              <a:rPr lang="en-US" altLang="zh-CN" sz="8000" dirty="0">
                <a:latin typeface="微软雅黑" panose="020B0503020204020204" pitchFamily="34" charset="-122"/>
                <a:ea typeface="微软雅黑" panose="020B0503020204020204" pitchFamily="34" charset="-122"/>
              </a:rPr>
              <a:t>A</a:t>
            </a:r>
            <a:r>
              <a:rPr lang="zh-CN" altLang="en-US" sz="8000" dirty="0">
                <a:latin typeface="微软雅黑" panose="020B0503020204020204" pitchFamily="34" charset="-122"/>
                <a:ea typeface="微软雅黑" panose="020B0503020204020204" pitchFamily="34" charset="-122"/>
              </a:rPr>
              <a:t>）、</a:t>
            </a:r>
            <a:r>
              <a:rPr lang="en-US" altLang="zh-CN" sz="8000" dirty="0">
                <a:latin typeface="微软雅黑" panose="020B0503020204020204" pitchFamily="34" charset="-122"/>
                <a:ea typeface="微软雅黑" panose="020B0503020204020204" pitchFamily="34" charset="-122"/>
              </a:rPr>
              <a:t>192.168.26.128</a:t>
            </a:r>
            <a:r>
              <a:rPr lang="zh-CN" altLang="en-US" sz="8000" dirty="0">
                <a:latin typeface="微软雅黑" panose="020B0503020204020204" pitchFamily="34" charset="-122"/>
                <a:ea typeface="微软雅黑" panose="020B0503020204020204" pitchFamily="34" charset="-122"/>
              </a:rPr>
              <a:t>（</a:t>
            </a:r>
            <a:r>
              <a:rPr lang="en-US" altLang="zh-CN" sz="8000" dirty="0">
                <a:latin typeface="微软雅黑" panose="020B0503020204020204" pitchFamily="34" charset="-122"/>
                <a:ea typeface="微软雅黑" panose="020B0503020204020204" pitchFamily="34" charset="-122"/>
              </a:rPr>
              <a:t>B</a:t>
            </a:r>
            <a:r>
              <a:rPr lang="zh-CN" altLang="en-US" sz="8000" dirty="0">
                <a:latin typeface="微软雅黑" panose="020B0503020204020204" pitchFamily="34" charset="-122"/>
                <a:ea typeface="微软雅黑" panose="020B0503020204020204" pitchFamily="34" charset="-122"/>
              </a:rPr>
              <a:t>）），不在同一网段</a:t>
            </a:r>
            <a:endParaRPr lang="en-US" altLang="zh-CN" sz="1400" dirty="0">
              <a:solidFill>
                <a:srgbClr val="4D4D4D"/>
              </a:solidFill>
              <a:latin typeface="-apple-system"/>
            </a:endParaRPr>
          </a:p>
          <a:p>
            <a:pPr marL="0" indent="0" algn="l">
              <a:buNone/>
            </a:pPr>
            <a:r>
              <a:rPr lang="zh-CN" altLang="en-US" sz="7200" b="1" i="1" dirty="0">
                <a:solidFill>
                  <a:srgbClr val="9D688A"/>
                </a:solidFill>
                <a:latin typeface="-apple-system"/>
              </a:rPr>
              <a:t>注意：主</a:t>
            </a:r>
            <a:r>
              <a:rPr lang="zh-CN" altLang="en-US" sz="7200" b="1" i="1" dirty="0">
                <a:solidFill>
                  <a:srgbClr val="9D688A"/>
                </a:solidFill>
                <a:effectLst/>
                <a:latin typeface="-apple-system"/>
              </a:rPr>
              <a:t>机只知道自己的掩码，当向其他主机发包的时候，都是拿目的</a:t>
            </a:r>
            <a:r>
              <a:rPr lang="en-US" altLang="zh-CN" sz="7200" b="1" i="1" dirty="0" err="1">
                <a:solidFill>
                  <a:srgbClr val="9D688A"/>
                </a:solidFill>
                <a:effectLst/>
                <a:latin typeface="-apple-system"/>
              </a:rPr>
              <a:t>ip</a:t>
            </a:r>
            <a:r>
              <a:rPr lang="zh-CN" altLang="en-US" sz="7200" b="1" i="1" dirty="0">
                <a:solidFill>
                  <a:srgbClr val="9D688A"/>
                </a:solidFill>
                <a:effectLst/>
                <a:latin typeface="-apple-system"/>
              </a:rPr>
              <a:t>和自己的掩码进行与运算，从而判断目的</a:t>
            </a:r>
            <a:r>
              <a:rPr lang="en-US" altLang="zh-CN" sz="7200" b="1" i="1" dirty="0" err="1">
                <a:solidFill>
                  <a:srgbClr val="9D688A"/>
                </a:solidFill>
                <a:effectLst/>
                <a:latin typeface="-apple-system"/>
              </a:rPr>
              <a:t>ip</a:t>
            </a:r>
            <a:r>
              <a:rPr lang="zh-CN" altLang="en-US" sz="7200" b="1" i="1" dirty="0">
                <a:solidFill>
                  <a:srgbClr val="9D688A"/>
                </a:solidFill>
                <a:effectLst/>
                <a:latin typeface="-apple-system"/>
              </a:rPr>
              <a:t>是否和自己处于同一网段。</a:t>
            </a:r>
            <a:endParaRPr lang="zh-CN" altLang="en-US" sz="7200" b="0" i="0" dirty="0">
              <a:solidFill>
                <a:srgbClr val="9D688A"/>
              </a:solidFill>
              <a:effectLst/>
              <a:latin typeface="-apple-system"/>
            </a:endParaRPr>
          </a:p>
          <a:p>
            <a:pPr marL="0" indent="0" algn="l">
              <a:buNone/>
            </a:pPr>
            <a:endParaRPr lang="zh-CN" altLang="en-US" sz="1400" b="0" i="0" dirty="0">
              <a:solidFill>
                <a:srgbClr val="4D4D4D"/>
              </a:solidFill>
              <a:effectLst/>
              <a:latin typeface="-apple-system"/>
            </a:endParaRPr>
          </a:p>
          <a:p>
            <a:pPr marL="0" algn="just">
              <a:buNone/>
            </a:pP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marL="0" algn="just">
              <a:buNone/>
            </a:pP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marL="0" algn="just">
              <a:buNone/>
            </a:pPr>
            <a:endParaRPr lang="en-US" altLang="en-US" sz="2000" dirty="0">
              <a:latin typeface="微软雅黑" panose="020B0503020204020204" pitchFamily="34" charset="-122"/>
              <a:ea typeface="微软雅黑" panose="020B0503020204020204" pitchFamily="34" charset="-122"/>
              <a:sym typeface="黑体" panose="02010609060101010101" pitchFamily="49" charset="-122"/>
            </a:endParaRPr>
          </a:p>
          <a:p>
            <a:pPr marL="0" algn="just">
              <a:buNone/>
            </a:pPr>
            <a:r>
              <a:rPr lang="en-US" altLang="en-US" sz="2000" dirty="0">
                <a:latin typeface="微软雅黑" panose="020B0503020204020204" pitchFamily="34" charset="-122"/>
                <a:ea typeface="微软雅黑" panose="020B0503020204020204" pitchFamily="34" charset="-122"/>
                <a:sym typeface="黑体" panose="02010609060101010101" pitchFamily="49" charset="-122"/>
              </a:rPr>
              <a:t>        </a:t>
            </a:r>
          </a:p>
        </p:txBody>
      </p:sp>
      <p:sp>
        <p:nvSpPr>
          <p:cNvPr id="6" name="矩形 5">
            <a:extLst>
              <a:ext uri="{FF2B5EF4-FFF2-40B4-BE49-F238E27FC236}">
                <a16:creationId xmlns:a16="http://schemas.microsoft.com/office/drawing/2014/main" id="{BD6212DF-9442-717E-5324-E223C9279732}"/>
              </a:ext>
            </a:extLst>
          </p:cNvPr>
          <p:cNvSpPr/>
          <p:nvPr/>
        </p:nvSpPr>
        <p:spPr>
          <a:xfrm>
            <a:off x="0" y="0"/>
            <a:ext cx="11268075" cy="530225"/>
          </a:xfrm>
          <a:prstGeom prst="rect">
            <a:avLst/>
          </a:prstGeom>
          <a:solidFill>
            <a:srgbClr val="9D68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540385">
              <a:defRPr/>
            </a:pPr>
            <a:endParaRPr lang="en-US" altLang="zh-CN" sz="2800" b="1" dirty="0">
              <a:solidFill>
                <a:schemeClr val="tx1"/>
              </a:solidFill>
              <a:sym typeface="黑体" panose="02010609060101010101" pitchFamily="49" charset="-122"/>
            </a:endParaRPr>
          </a:p>
          <a:p>
            <a:pPr indent="540385">
              <a:defRPr/>
            </a:pPr>
            <a:r>
              <a:rPr lang="zh-CN" altLang="en-US" sz="2800" dirty="0">
                <a:latin typeface="微软雅黑" panose="020B0503020204020204" pitchFamily="34" charset="-122"/>
                <a:ea typeface="微软雅黑" panose="020B0503020204020204" pitchFamily="34" charset="-122"/>
                <a:sym typeface="Arial" panose="020B0604020202020204" pitchFamily="34" charset="0"/>
              </a:rPr>
              <a:t>如何判断两个</a:t>
            </a:r>
            <a:r>
              <a:rPr lang="en-US" altLang="zh-CN" sz="2800" dirty="0">
                <a:latin typeface="微软雅黑" panose="020B0503020204020204" pitchFamily="34" charset="-122"/>
                <a:ea typeface="微软雅黑" panose="020B0503020204020204" pitchFamily="34" charset="-122"/>
                <a:sym typeface="Arial" panose="020B0604020202020204" pitchFamily="34" charset="0"/>
              </a:rPr>
              <a:t>IP</a:t>
            </a:r>
            <a:r>
              <a:rPr lang="zh-CN" altLang="en-US" sz="2800" dirty="0">
                <a:latin typeface="微软雅黑" panose="020B0503020204020204" pitchFamily="34" charset="-122"/>
                <a:ea typeface="微软雅黑" panose="020B0503020204020204" pitchFamily="34" charset="-122"/>
                <a:sym typeface="Arial" panose="020B0604020202020204" pitchFamily="34" charset="0"/>
              </a:rPr>
              <a:t>地址是否在同一个网段？</a:t>
            </a:r>
            <a:endParaRPr lang="en-US" altLang="en-US" sz="2800" b="1" dirty="0">
              <a:solidFill>
                <a:schemeClr val="tx1"/>
              </a:solidFill>
              <a:sym typeface="黑体" panose="02010609060101010101" pitchFamily="49" charset="-122"/>
            </a:endParaRPr>
          </a:p>
          <a:p>
            <a:pPr indent="540385">
              <a:defRPr/>
            </a:pPr>
            <a:r>
              <a:rPr lang="en-US" altLang="en-US" sz="28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黑体" panose="02010609060101010101" pitchFamily="49" charset="-122"/>
              </a:rPr>
              <a:t>  </a:t>
            </a:r>
          </a:p>
        </p:txBody>
      </p:sp>
    </p:spTree>
    <p:extLst>
      <p:ext uri="{BB962C8B-B14F-4D97-AF65-F5344CB8AC3E}">
        <p14:creationId xmlns:p14="http://schemas.microsoft.com/office/powerpoint/2010/main" val="348149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10084642" y="1384124"/>
            <a:ext cx="4214716" cy="4939309"/>
          </a:xfrm>
          <a:prstGeom prst="line">
            <a:avLst/>
          </a:prstGeom>
          <a:ln w="2540">
            <a:solidFill>
              <a:srgbClr val="D76739">
                <a:alpha val="21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111842" y="-2469655"/>
            <a:ext cx="4214716" cy="4939309"/>
          </a:xfrm>
          <a:prstGeom prst="line">
            <a:avLst/>
          </a:prstGeom>
          <a:ln w="2540">
            <a:solidFill>
              <a:srgbClr val="D76739">
                <a:alpha val="21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0240" y="1474614"/>
            <a:ext cx="10830560" cy="0"/>
          </a:xfrm>
          <a:prstGeom prst="line">
            <a:avLst/>
          </a:prstGeom>
          <a:ln>
            <a:solidFill>
              <a:srgbClr val="D76739"/>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0671309" y="679447"/>
            <a:ext cx="575989" cy="577246"/>
            <a:chOff x="6084168" y="1274820"/>
            <a:chExt cx="432048" cy="432834"/>
          </a:xfrm>
        </p:grpSpPr>
        <p:sp>
          <p:nvSpPr>
            <p:cNvPr id="22"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3"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4" name="组合 23"/>
          <p:cNvGrpSpPr/>
          <p:nvPr/>
        </p:nvGrpSpPr>
        <p:grpSpPr>
          <a:xfrm>
            <a:off x="8943342" y="679972"/>
            <a:ext cx="575989" cy="576197"/>
            <a:chOff x="4788024" y="1275213"/>
            <a:chExt cx="432048" cy="432048"/>
          </a:xfrm>
        </p:grpSpPr>
        <p:sp>
          <p:nvSpPr>
            <p:cNvPr id="25"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6"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7" name="组合 26"/>
          <p:cNvGrpSpPr/>
          <p:nvPr/>
        </p:nvGrpSpPr>
        <p:grpSpPr>
          <a:xfrm>
            <a:off x="9807326" y="679447"/>
            <a:ext cx="577036" cy="577246"/>
            <a:chOff x="5436096" y="1274820"/>
            <a:chExt cx="432833" cy="432834"/>
          </a:xfrm>
        </p:grpSpPr>
        <p:sp>
          <p:nvSpPr>
            <p:cNvPr id="28"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9"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0" name="组合 29"/>
          <p:cNvGrpSpPr/>
          <p:nvPr/>
        </p:nvGrpSpPr>
        <p:grpSpPr>
          <a:xfrm>
            <a:off x="7215376" y="679447"/>
            <a:ext cx="577036" cy="577246"/>
            <a:chOff x="3491880" y="1274820"/>
            <a:chExt cx="432833" cy="432834"/>
          </a:xfrm>
        </p:grpSpPr>
        <p:sp>
          <p:nvSpPr>
            <p:cNvPr id="31"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3" name="组合 32"/>
          <p:cNvGrpSpPr/>
          <p:nvPr/>
        </p:nvGrpSpPr>
        <p:grpSpPr>
          <a:xfrm>
            <a:off x="8079359" y="679447"/>
            <a:ext cx="577036" cy="577246"/>
            <a:chOff x="4139952" y="1274820"/>
            <a:chExt cx="432833" cy="432834"/>
          </a:xfrm>
        </p:grpSpPr>
        <p:sp>
          <p:nvSpPr>
            <p:cNvPr id="3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5"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
        <p:nvSpPr>
          <p:cNvPr id="43" name="矩形 42"/>
          <p:cNvSpPr/>
          <p:nvPr/>
        </p:nvSpPr>
        <p:spPr>
          <a:xfrm>
            <a:off x="1170084" y="479964"/>
            <a:ext cx="6096000" cy="1200329"/>
          </a:xfrm>
          <a:prstGeom prst="rect">
            <a:avLst/>
          </a:prstGeom>
        </p:spPr>
        <p:txBody>
          <a:bodyPr>
            <a:spAutoFit/>
          </a:bodyPr>
          <a:lstStyle/>
          <a:p>
            <a:r>
              <a:rPr lang="zh-CN" altLang="en-US" sz="3600" b="1" dirty="0">
                <a:solidFill>
                  <a:srgbClr val="68174B"/>
                </a:solidFill>
                <a:latin typeface="Times New Roman"/>
                <a:ea typeface="微软雅黑"/>
              </a:rPr>
              <a:t>什么是网络？</a:t>
            </a:r>
            <a:br>
              <a:rPr lang="zh-CN" altLang="en-US" sz="3600" b="1" dirty="0">
                <a:solidFill>
                  <a:srgbClr val="68174B"/>
                </a:solidFill>
                <a:latin typeface="Times New Roman"/>
                <a:ea typeface="微软雅黑"/>
              </a:rPr>
            </a:br>
            <a:endParaRPr lang="zh-CN" altLang="en-US" sz="3600" b="1" dirty="0">
              <a:solidFill>
                <a:srgbClr val="68174B"/>
              </a:solidFill>
              <a:latin typeface="Times New Roman"/>
              <a:ea typeface="微软雅黑"/>
            </a:endParaRPr>
          </a:p>
        </p:txBody>
      </p:sp>
      <p:sp>
        <p:nvSpPr>
          <p:cNvPr id="4" name="TextBox 1">
            <a:extLst>
              <a:ext uri="{FF2B5EF4-FFF2-40B4-BE49-F238E27FC236}">
                <a16:creationId xmlns:a16="http://schemas.microsoft.com/office/drawing/2014/main" id="{26584789-9A8A-4BF3-07C6-A4CC7B4B593F}"/>
              </a:ext>
            </a:extLst>
          </p:cNvPr>
          <p:cNvSpPr txBox="1"/>
          <p:nvPr/>
        </p:nvSpPr>
        <p:spPr>
          <a:xfrm>
            <a:off x="1444123" y="3369988"/>
            <a:ext cx="4980467" cy="830997"/>
          </a:xfrm>
          <a:prstGeom prst="rect">
            <a:avLst/>
          </a:prstGeom>
          <a:noFill/>
        </p:spPr>
        <p:txBody>
          <a:bodyPr wrap="square" rtlCol="0">
            <a:spAutoFit/>
          </a:bodyPr>
          <a:lstStyle/>
          <a:p>
            <a:r>
              <a:rPr lang="zh-CN" altLang="en-US" sz="2400" b="1" dirty="0">
                <a:solidFill>
                  <a:srgbClr val="68174B"/>
                </a:solidFill>
              </a:rPr>
              <a:t>网络思想来源于生</a:t>
            </a:r>
            <a:endParaRPr lang="en-US" altLang="zh-CN" sz="2400" b="1" dirty="0">
              <a:solidFill>
                <a:srgbClr val="68174B"/>
              </a:solidFill>
            </a:endParaRPr>
          </a:p>
          <a:p>
            <a:r>
              <a:rPr lang="zh-CN" altLang="en-US" sz="2400" b="1" dirty="0">
                <a:solidFill>
                  <a:srgbClr val="68174B"/>
                </a:solidFill>
              </a:rPr>
              <a:t>活而又用于生活</a:t>
            </a:r>
          </a:p>
        </p:txBody>
      </p:sp>
      <p:sp>
        <p:nvSpPr>
          <p:cNvPr id="5" name="TextBox 40">
            <a:extLst>
              <a:ext uri="{FF2B5EF4-FFF2-40B4-BE49-F238E27FC236}">
                <a16:creationId xmlns:a16="http://schemas.microsoft.com/office/drawing/2014/main" id="{3EC74A6C-2259-983F-1966-D92424DB69B0}"/>
              </a:ext>
            </a:extLst>
          </p:cNvPr>
          <p:cNvSpPr txBox="1"/>
          <p:nvPr/>
        </p:nvSpPr>
        <p:spPr>
          <a:xfrm>
            <a:off x="4545397" y="2967335"/>
            <a:ext cx="6494030" cy="461665"/>
          </a:xfrm>
          <a:prstGeom prst="rect">
            <a:avLst/>
          </a:prstGeom>
          <a:noFill/>
        </p:spPr>
        <p:txBody>
          <a:bodyPr wrap="square" rtlCol="0">
            <a:spAutoFit/>
          </a:bodyPr>
          <a:lstStyle/>
          <a:p>
            <a:r>
              <a:rPr lang="zh-CN" altLang="en-US" sz="2000" dirty="0">
                <a:latin typeface="Times New Roman"/>
                <a:ea typeface="微软雅黑"/>
              </a:rPr>
              <a:t>网络的目的是将</a:t>
            </a:r>
            <a:r>
              <a:rPr lang="zh-CN" altLang="en-US" sz="2400" b="1" dirty="0">
                <a:solidFill>
                  <a:schemeClr val="accent2">
                    <a:lumMod val="75000"/>
                  </a:schemeClr>
                </a:solidFill>
              </a:rPr>
              <a:t>数据包</a:t>
            </a:r>
            <a:r>
              <a:rPr lang="zh-CN" altLang="en-US" sz="2000" dirty="0">
                <a:latin typeface="Times New Roman"/>
                <a:ea typeface="微软雅黑"/>
              </a:rPr>
              <a:t>从一个地方发送到另一个地方</a:t>
            </a:r>
          </a:p>
        </p:txBody>
      </p:sp>
      <p:sp>
        <p:nvSpPr>
          <p:cNvPr id="6" name="TextBox 43">
            <a:extLst>
              <a:ext uri="{FF2B5EF4-FFF2-40B4-BE49-F238E27FC236}">
                <a16:creationId xmlns:a16="http://schemas.microsoft.com/office/drawing/2014/main" id="{0506D40C-CEFA-84A1-BB8C-57DBC1C8775A}"/>
              </a:ext>
            </a:extLst>
          </p:cNvPr>
          <p:cNvSpPr txBox="1"/>
          <p:nvPr/>
        </p:nvSpPr>
        <p:spPr>
          <a:xfrm>
            <a:off x="4545397" y="4176633"/>
            <a:ext cx="6871551" cy="461665"/>
          </a:xfrm>
          <a:prstGeom prst="rect">
            <a:avLst/>
          </a:prstGeom>
          <a:noFill/>
        </p:spPr>
        <p:txBody>
          <a:bodyPr wrap="square" rtlCol="0">
            <a:spAutoFit/>
          </a:bodyPr>
          <a:lstStyle/>
          <a:p>
            <a:r>
              <a:rPr lang="zh-CN" altLang="en-US" sz="2000" dirty="0">
                <a:latin typeface="Times New Roman"/>
                <a:ea typeface="微软雅黑"/>
              </a:rPr>
              <a:t>交通网的目的也是将</a:t>
            </a:r>
            <a:r>
              <a:rPr lang="zh-CN" altLang="en-US" sz="2400" b="1" dirty="0">
                <a:solidFill>
                  <a:schemeClr val="accent2">
                    <a:lumMod val="75000"/>
                  </a:schemeClr>
                </a:solidFill>
              </a:rPr>
              <a:t>货物</a:t>
            </a:r>
            <a:r>
              <a:rPr lang="zh-CN" altLang="en-US" sz="2000" dirty="0">
                <a:latin typeface="Times New Roman"/>
                <a:ea typeface="微软雅黑"/>
              </a:rPr>
              <a:t>从一个地方发送到另一个地方</a:t>
            </a:r>
          </a:p>
        </p:txBody>
      </p:sp>
      <p:sp>
        <p:nvSpPr>
          <p:cNvPr id="7" name="左大括号 6">
            <a:extLst>
              <a:ext uri="{FF2B5EF4-FFF2-40B4-BE49-F238E27FC236}">
                <a16:creationId xmlns:a16="http://schemas.microsoft.com/office/drawing/2014/main" id="{0A80E2D1-566E-BFEA-E9CB-B340774CDFBC}"/>
              </a:ext>
            </a:extLst>
          </p:cNvPr>
          <p:cNvSpPr/>
          <p:nvPr/>
        </p:nvSpPr>
        <p:spPr>
          <a:xfrm>
            <a:off x="4166832" y="3163507"/>
            <a:ext cx="366674" cy="13716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302247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10084642" y="1384124"/>
            <a:ext cx="4214716" cy="4939309"/>
          </a:xfrm>
          <a:prstGeom prst="line">
            <a:avLst/>
          </a:prstGeom>
          <a:ln w="2540">
            <a:solidFill>
              <a:srgbClr val="D76739">
                <a:alpha val="21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111842" y="-2469655"/>
            <a:ext cx="4214716" cy="4939309"/>
          </a:xfrm>
          <a:prstGeom prst="line">
            <a:avLst/>
          </a:prstGeom>
          <a:ln w="2540">
            <a:solidFill>
              <a:srgbClr val="D76739">
                <a:alpha val="21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0240" y="1474614"/>
            <a:ext cx="10830560" cy="0"/>
          </a:xfrm>
          <a:prstGeom prst="line">
            <a:avLst/>
          </a:prstGeom>
          <a:ln>
            <a:solidFill>
              <a:srgbClr val="D76739"/>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0671309" y="679447"/>
            <a:ext cx="575989" cy="577246"/>
            <a:chOff x="6084168" y="1274820"/>
            <a:chExt cx="432048" cy="432834"/>
          </a:xfrm>
        </p:grpSpPr>
        <p:sp>
          <p:nvSpPr>
            <p:cNvPr id="22"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3"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4" name="组合 23"/>
          <p:cNvGrpSpPr/>
          <p:nvPr/>
        </p:nvGrpSpPr>
        <p:grpSpPr>
          <a:xfrm>
            <a:off x="8943342" y="679972"/>
            <a:ext cx="575989" cy="576197"/>
            <a:chOff x="4788024" y="1275213"/>
            <a:chExt cx="432048" cy="432048"/>
          </a:xfrm>
        </p:grpSpPr>
        <p:sp>
          <p:nvSpPr>
            <p:cNvPr id="25"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6"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7" name="组合 26"/>
          <p:cNvGrpSpPr/>
          <p:nvPr/>
        </p:nvGrpSpPr>
        <p:grpSpPr>
          <a:xfrm>
            <a:off x="9807326" y="679447"/>
            <a:ext cx="577036" cy="577246"/>
            <a:chOff x="5436096" y="1274820"/>
            <a:chExt cx="432833" cy="432834"/>
          </a:xfrm>
        </p:grpSpPr>
        <p:sp>
          <p:nvSpPr>
            <p:cNvPr id="28"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9"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0" name="组合 29"/>
          <p:cNvGrpSpPr/>
          <p:nvPr/>
        </p:nvGrpSpPr>
        <p:grpSpPr>
          <a:xfrm>
            <a:off x="7215376" y="679447"/>
            <a:ext cx="577036" cy="577246"/>
            <a:chOff x="3491880" y="1274820"/>
            <a:chExt cx="432833" cy="432834"/>
          </a:xfrm>
        </p:grpSpPr>
        <p:sp>
          <p:nvSpPr>
            <p:cNvPr id="31"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3" name="组合 32"/>
          <p:cNvGrpSpPr/>
          <p:nvPr/>
        </p:nvGrpSpPr>
        <p:grpSpPr>
          <a:xfrm>
            <a:off x="8079359" y="679447"/>
            <a:ext cx="577036" cy="577246"/>
            <a:chOff x="4139952" y="1274820"/>
            <a:chExt cx="432833" cy="432834"/>
          </a:xfrm>
        </p:grpSpPr>
        <p:sp>
          <p:nvSpPr>
            <p:cNvPr id="3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5"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
        <p:nvSpPr>
          <p:cNvPr id="2" name="TextBox 1"/>
          <p:cNvSpPr txBox="1"/>
          <p:nvPr/>
        </p:nvSpPr>
        <p:spPr>
          <a:xfrm>
            <a:off x="768183" y="3582395"/>
            <a:ext cx="4980467" cy="461665"/>
          </a:xfrm>
          <a:prstGeom prst="rect">
            <a:avLst/>
          </a:prstGeom>
          <a:noFill/>
        </p:spPr>
        <p:txBody>
          <a:bodyPr wrap="square" rtlCol="0">
            <a:spAutoFit/>
          </a:bodyPr>
          <a:lstStyle/>
          <a:p>
            <a:r>
              <a:rPr lang="zh-CN" altLang="en-US" sz="2400" b="1" dirty="0">
                <a:solidFill>
                  <a:srgbClr val="68174B"/>
                </a:solidFill>
              </a:rPr>
              <a:t>软件</a:t>
            </a:r>
          </a:p>
        </p:txBody>
      </p:sp>
      <p:sp>
        <p:nvSpPr>
          <p:cNvPr id="41" name="TextBox 40"/>
          <p:cNvSpPr txBox="1"/>
          <p:nvPr/>
        </p:nvSpPr>
        <p:spPr>
          <a:xfrm>
            <a:off x="2100379" y="2617767"/>
            <a:ext cx="10475252" cy="1384995"/>
          </a:xfrm>
          <a:prstGeom prst="rect">
            <a:avLst/>
          </a:prstGeom>
          <a:noFill/>
        </p:spPr>
        <p:txBody>
          <a:bodyPr wrap="square" rtlCol="0">
            <a:spAutoFit/>
          </a:bodyPr>
          <a:lstStyle/>
          <a:p>
            <a:r>
              <a:rPr lang="en-US" altLang="zh-CN" sz="2400" dirty="0"/>
              <a:t>1.</a:t>
            </a:r>
            <a:r>
              <a:rPr lang="zh-CN" altLang="en-US" sz="2400" dirty="0"/>
              <a:t> </a:t>
            </a:r>
            <a:r>
              <a:rPr lang="zh-CN" altLang="en-US" sz="2400" b="1" dirty="0">
                <a:solidFill>
                  <a:srgbClr val="68174B"/>
                </a:solidFill>
              </a:rPr>
              <a:t>抓包软件：    </a:t>
            </a:r>
            <a:r>
              <a:rPr lang="en-US" altLang="zh-CN" sz="2000" dirty="0" err="1">
                <a:latin typeface="Times New Roman"/>
                <a:ea typeface="微软雅黑"/>
              </a:rPr>
              <a:t>Scapy</a:t>
            </a:r>
            <a:r>
              <a:rPr lang="zh-CN" altLang="en-US" sz="2000" dirty="0">
                <a:latin typeface="Times New Roman"/>
                <a:ea typeface="微软雅黑"/>
              </a:rPr>
              <a:t>、</a:t>
            </a:r>
            <a:r>
              <a:rPr lang="en-US" altLang="zh-CN" sz="2000" dirty="0">
                <a:latin typeface="Times New Roman"/>
                <a:ea typeface="微软雅黑"/>
              </a:rPr>
              <a:t>TCPdump</a:t>
            </a:r>
            <a:r>
              <a:rPr lang="zh-CN" altLang="en-US" sz="2000" dirty="0">
                <a:latin typeface="Times New Roman"/>
                <a:ea typeface="微软雅黑"/>
              </a:rPr>
              <a:t>、</a:t>
            </a:r>
            <a:r>
              <a:rPr lang="zh-CN" altLang="zh-CN" sz="2000" dirty="0">
                <a:latin typeface="Times New Roman"/>
                <a:ea typeface="微软雅黑"/>
              </a:rPr>
              <a:t>浏览器自带的“开发者工具”</a:t>
            </a:r>
            <a:r>
              <a:rPr lang="zh-CN" altLang="en-US" sz="2000" dirty="0">
                <a:latin typeface="Times New Roman"/>
                <a:ea typeface="微软雅黑"/>
              </a:rPr>
              <a:t>、</a:t>
            </a:r>
            <a:r>
              <a:rPr lang="en-US" altLang="zh-CN" sz="2000" dirty="0">
                <a:highlight>
                  <a:srgbClr val="FFFF00"/>
                </a:highlight>
                <a:latin typeface="Times New Roman"/>
                <a:ea typeface="微软雅黑"/>
              </a:rPr>
              <a:t>Wireshark</a:t>
            </a:r>
            <a:endParaRPr lang="zh-CN" altLang="zh-CN" sz="2000" dirty="0">
              <a:highlight>
                <a:srgbClr val="FFFF00"/>
              </a:highlight>
              <a:latin typeface="Times New Roman"/>
              <a:ea typeface="微软雅黑"/>
            </a:endParaRPr>
          </a:p>
          <a:p>
            <a:endParaRPr lang="zh-CN" altLang="zh-CN" sz="1800" b="1" kern="100" dirty="0">
              <a:effectLst/>
              <a:latin typeface="等线" panose="02010600030101010101" pitchFamily="2" charset="-122"/>
              <a:ea typeface="等线" panose="02010600030101010101" pitchFamily="2" charset="-122"/>
            </a:endParaRPr>
          </a:p>
          <a:p>
            <a:endParaRPr lang="zh-CN"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sz="2400" dirty="0"/>
          </a:p>
        </p:txBody>
      </p:sp>
      <p:sp>
        <p:nvSpPr>
          <p:cNvPr id="43" name="矩形 42"/>
          <p:cNvSpPr/>
          <p:nvPr/>
        </p:nvSpPr>
        <p:spPr>
          <a:xfrm>
            <a:off x="2018856" y="408434"/>
            <a:ext cx="6096000" cy="1200329"/>
          </a:xfrm>
          <a:prstGeom prst="rect">
            <a:avLst/>
          </a:prstGeom>
        </p:spPr>
        <p:txBody>
          <a:bodyPr>
            <a:spAutoFit/>
          </a:bodyPr>
          <a:lstStyle/>
          <a:p>
            <a:r>
              <a:rPr lang="zh-CN" altLang="en-US" sz="3600" b="1" dirty="0">
                <a:solidFill>
                  <a:srgbClr val="68174B"/>
                </a:solidFill>
                <a:latin typeface="Times New Roman"/>
                <a:ea typeface="微软雅黑"/>
              </a:rPr>
              <a:t>网络实验使用软件？</a:t>
            </a:r>
            <a:br>
              <a:rPr lang="zh-CN" altLang="en-US" sz="3600" b="1" dirty="0">
                <a:solidFill>
                  <a:srgbClr val="68174B"/>
                </a:solidFill>
                <a:latin typeface="Times New Roman"/>
                <a:ea typeface="微软雅黑"/>
              </a:rPr>
            </a:br>
            <a:endParaRPr lang="zh-CN" altLang="en-US" sz="3600" b="1" dirty="0">
              <a:solidFill>
                <a:srgbClr val="68174B"/>
              </a:solidFill>
              <a:latin typeface="Times New Roman"/>
              <a:ea typeface="微软雅黑"/>
            </a:endParaRPr>
          </a:p>
        </p:txBody>
      </p:sp>
      <p:sp>
        <p:nvSpPr>
          <p:cNvPr id="3" name="左大括号 2">
            <a:extLst>
              <a:ext uri="{FF2B5EF4-FFF2-40B4-BE49-F238E27FC236}">
                <a16:creationId xmlns:a16="http://schemas.microsoft.com/office/drawing/2014/main" id="{2C31131F-A0AD-4D5E-8378-51D5D49DC946}"/>
              </a:ext>
            </a:extLst>
          </p:cNvPr>
          <p:cNvSpPr/>
          <p:nvPr/>
        </p:nvSpPr>
        <p:spPr>
          <a:xfrm>
            <a:off x="1662490" y="2743392"/>
            <a:ext cx="384792" cy="237622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TextBox 40">
            <a:extLst>
              <a:ext uri="{FF2B5EF4-FFF2-40B4-BE49-F238E27FC236}">
                <a16:creationId xmlns:a16="http://schemas.microsoft.com/office/drawing/2014/main" id="{191337D1-9BF6-4ABF-AC4E-01929098CE9D}"/>
              </a:ext>
            </a:extLst>
          </p:cNvPr>
          <p:cNvSpPr txBox="1"/>
          <p:nvPr/>
        </p:nvSpPr>
        <p:spPr>
          <a:xfrm>
            <a:off x="2100379" y="4795120"/>
            <a:ext cx="7660026" cy="461665"/>
          </a:xfrm>
          <a:prstGeom prst="rect">
            <a:avLst/>
          </a:prstGeom>
          <a:noFill/>
        </p:spPr>
        <p:txBody>
          <a:bodyPr wrap="square" rtlCol="0">
            <a:spAutoFit/>
          </a:bodyPr>
          <a:lstStyle/>
          <a:p>
            <a:r>
              <a:rPr lang="en-US" altLang="zh-CN" sz="2400" dirty="0"/>
              <a:t>3</a:t>
            </a:r>
            <a:r>
              <a:rPr lang="en-US" altLang="zh-CN" sz="2000" dirty="0">
                <a:latin typeface="Times New Roman"/>
                <a:ea typeface="微软雅黑"/>
              </a:rPr>
              <a:t>. </a:t>
            </a:r>
            <a:r>
              <a:rPr lang="zh-CN" altLang="en-US" sz="2000" dirty="0">
                <a:latin typeface="Times New Roman"/>
                <a:ea typeface="微软雅黑"/>
              </a:rPr>
              <a:t>基于套接字</a:t>
            </a:r>
            <a:r>
              <a:rPr lang="en-US" altLang="zh-CN" sz="2400" b="1" dirty="0">
                <a:solidFill>
                  <a:srgbClr val="68174B"/>
                </a:solidFill>
              </a:rPr>
              <a:t>Socket</a:t>
            </a:r>
            <a:r>
              <a:rPr lang="zh-CN" altLang="en-US" sz="2400" b="1" dirty="0">
                <a:solidFill>
                  <a:srgbClr val="68174B"/>
                </a:solidFill>
              </a:rPr>
              <a:t>网络程序设计：        </a:t>
            </a:r>
            <a:r>
              <a:rPr lang="en-US" altLang="zh-CN" sz="2000" dirty="0">
                <a:latin typeface="Times New Roman"/>
                <a:ea typeface="微软雅黑"/>
              </a:rPr>
              <a:t>python</a:t>
            </a:r>
            <a:endParaRPr lang="zh-CN" altLang="en-US" sz="2000" dirty="0">
              <a:latin typeface="Times New Roman"/>
              <a:ea typeface="微软雅黑"/>
            </a:endParaRPr>
          </a:p>
        </p:txBody>
      </p:sp>
      <p:sp>
        <p:nvSpPr>
          <p:cNvPr id="4" name="TextBox 40">
            <a:extLst>
              <a:ext uri="{FF2B5EF4-FFF2-40B4-BE49-F238E27FC236}">
                <a16:creationId xmlns:a16="http://schemas.microsoft.com/office/drawing/2014/main" id="{3AB0ACF8-97D9-3AA8-EB46-EA05D44963D2}"/>
              </a:ext>
            </a:extLst>
          </p:cNvPr>
          <p:cNvSpPr txBox="1"/>
          <p:nvPr/>
        </p:nvSpPr>
        <p:spPr>
          <a:xfrm>
            <a:off x="2047282" y="3586737"/>
            <a:ext cx="7395865" cy="1144031"/>
          </a:xfrm>
          <a:prstGeom prst="rect">
            <a:avLst/>
          </a:prstGeom>
          <a:noFill/>
        </p:spPr>
        <p:txBody>
          <a:bodyPr wrap="square" rtlCol="0">
            <a:spAutoFit/>
          </a:bodyPr>
          <a:lstStyle/>
          <a:p>
            <a:pPr>
              <a:lnSpc>
                <a:spcPct val="150000"/>
              </a:lnSpc>
            </a:pPr>
            <a:r>
              <a:rPr lang="en-US" altLang="zh-CN" sz="2400" dirty="0"/>
              <a:t>2.</a:t>
            </a:r>
            <a:r>
              <a:rPr lang="zh-CN" altLang="en-US" sz="2400" dirty="0"/>
              <a:t> </a:t>
            </a:r>
            <a:r>
              <a:rPr lang="zh-CN" altLang="en-US" sz="2400" b="1" dirty="0">
                <a:solidFill>
                  <a:srgbClr val="68174B"/>
                </a:solidFill>
              </a:rPr>
              <a:t>模拟器软件： </a:t>
            </a:r>
            <a:r>
              <a:rPr lang="zh-CN" altLang="en-US" sz="2000" dirty="0">
                <a:latin typeface="Times New Roman"/>
                <a:ea typeface="微软雅黑"/>
              </a:rPr>
              <a:t>思科模拟器</a:t>
            </a:r>
            <a:r>
              <a:rPr lang="en-US" altLang="zh-CN" sz="2000" dirty="0">
                <a:latin typeface="Times New Roman"/>
                <a:ea typeface="微软雅黑"/>
              </a:rPr>
              <a:t>Cisio packet Tracer</a:t>
            </a:r>
          </a:p>
          <a:p>
            <a:pPr>
              <a:lnSpc>
                <a:spcPct val="150000"/>
              </a:lnSpc>
            </a:pPr>
            <a:r>
              <a:rPr lang="en-US" altLang="zh-CN" sz="2400" b="1" dirty="0">
                <a:solidFill>
                  <a:srgbClr val="68174B"/>
                </a:solidFill>
              </a:rPr>
              <a:t>                          </a:t>
            </a:r>
            <a:r>
              <a:rPr lang="zh-CN" altLang="en-US" sz="2000" dirty="0">
                <a:latin typeface="Times New Roman"/>
                <a:ea typeface="微软雅黑"/>
              </a:rPr>
              <a:t>华为</a:t>
            </a:r>
            <a:r>
              <a:rPr lang="en-US" altLang="zh-CN" sz="2000" dirty="0">
                <a:highlight>
                  <a:srgbClr val="FFFF00"/>
                </a:highlight>
                <a:latin typeface="Times New Roman"/>
                <a:ea typeface="微软雅黑"/>
              </a:rPr>
              <a:t>eNSP</a:t>
            </a:r>
            <a:r>
              <a:rPr lang="zh-CN" altLang="en-US" sz="2000" dirty="0">
                <a:latin typeface="Times New Roman"/>
                <a:ea typeface="微软雅黑"/>
              </a:rPr>
              <a:t>图形化网络仿真平台</a:t>
            </a:r>
          </a:p>
        </p:txBody>
      </p:sp>
    </p:spTree>
    <p:extLst>
      <p:ext uri="{BB962C8B-B14F-4D97-AF65-F5344CB8AC3E}">
        <p14:creationId xmlns:p14="http://schemas.microsoft.com/office/powerpoint/2010/main" val="1626764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C0FA6D5-8D91-DA90-9CA9-4929955F6F44}"/>
              </a:ext>
            </a:extLst>
          </p:cNvPr>
          <p:cNvPicPr>
            <a:picLocks noChangeAspect="1"/>
          </p:cNvPicPr>
          <p:nvPr/>
        </p:nvPicPr>
        <p:blipFill>
          <a:blip r:embed="rId2"/>
          <a:stretch>
            <a:fillRect/>
          </a:stretch>
        </p:blipFill>
        <p:spPr>
          <a:xfrm>
            <a:off x="0" y="0"/>
            <a:ext cx="9205134" cy="3429000"/>
          </a:xfrm>
          <a:prstGeom prst="rect">
            <a:avLst/>
          </a:prstGeom>
        </p:spPr>
      </p:pic>
      <p:pic>
        <p:nvPicPr>
          <p:cNvPr id="11" name="图片 10">
            <a:extLst>
              <a:ext uri="{FF2B5EF4-FFF2-40B4-BE49-F238E27FC236}">
                <a16:creationId xmlns:a16="http://schemas.microsoft.com/office/drawing/2014/main" id="{E2BC53E2-8B17-6059-4340-BB05C02C7654}"/>
              </a:ext>
            </a:extLst>
          </p:cNvPr>
          <p:cNvPicPr>
            <a:picLocks noChangeAspect="1"/>
          </p:cNvPicPr>
          <p:nvPr/>
        </p:nvPicPr>
        <p:blipFill>
          <a:blip r:embed="rId3"/>
          <a:stretch>
            <a:fillRect/>
          </a:stretch>
        </p:blipFill>
        <p:spPr>
          <a:xfrm>
            <a:off x="-34556" y="3344244"/>
            <a:ext cx="9239690" cy="3513756"/>
          </a:xfrm>
          <a:prstGeom prst="rect">
            <a:avLst/>
          </a:prstGeom>
        </p:spPr>
      </p:pic>
      <p:sp>
        <p:nvSpPr>
          <p:cNvPr id="12" name="文本框 11">
            <a:extLst>
              <a:ext uri="{FF2B5EF4-FFF2-40B4-BE49-F238E27FC236}">
                <a16:creationId xmlns:a16="http://schemas.microsoft.com/office/drawing/2014/main" id="{86F5CAE9-C951-C281-7087-C8C3F563CA16}"/>
              </a:ext>
            </a:extLst>
          </p:cNvPr>
          <p:cNvSpPr txBox="1"/>
          <p:nvPr/>
        </p:nvSpPr>
        <p:spPr>
          <a:xfrm>
            <a:off x="10463573" y="1953732"/>
            <a:ext cx="615553" cy="3838353"/>
          </a:xfrm>
          <a:prstGeom prst="rect">
            <a:avLst/>
          </a:prstGeom>
          <a:noFill/>
        </p:spPr>
        <p:txBody>
          <a:bodyPr vert="eaVert" wrap="square" rtlCol="0">
            <a:spAutoFit/>
          </a:bodyPr>
          <a:lstStyle/>
          <a:p>
            <a:r>
              <a:rPr lang="en-US" altLang="zh-CN" sz="2800" b="1" dirty="0">
                <a:solidFill>
                  <a:srgbClr val="68174B"/>
                </a:solidFill>
                <a:latin typeface="Times New Roman"/>
                <a:ea typeface="微软雅黑"/>
              </a:rPr>
              <a:t>Wireshark</a:t>
            </a:r>
            <a:r>
              <a:rPr lang="zh-CN" altLang="en-US" sz="2800" b="1" dirty="0">
                <a:solidFill>
                  <a:srgbClr val="68174B"/>
                </a:solidFill>
                <a:latin typeface="Times New Roman"/>
                <a:ea typeface="微软雅黑"/>
              </a:rPr>
              <a:t>抓包软件</a:t>
            </a:r>
            <a:endParaRPr lang="zh-CN" altLang="en-US" sz="2800" dirty="0"/>
          </a:p>
        </p:txBody>
      </p:sp>
    </p:spTree>
    <p:extLst>
      <p:ext uri="{BB962C8B-B14F-4D97-AF65-F5344CB8AC3E}">
        <p14:creationId xmlns:p14="http://schemas.microsoft.com/office/powerpoint/2010/main" val="261932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BD8DC3-AA9A-5E6A-5D90-50D9A2DE6B78}"/>
              </a:ext>
            </a:extLst>
          </p:cNvPr>
          <p:cNvSpPr>
            <a:spLocks noGrp="1"/>
          </p:cNvSpPr>
          <p:nvPr>
            <p:ph type="title"/>
          </p:nvPr>
        </p:nvSpPr>
        <p:spPr/>
        <p:txBody>
          <a:bodyPr/>
          <a:lstStyle/>
          <a:p>
            <a:r>
              <a:rPr lang="en-US" altLang="zh-CN" sz="4400" b="1" dirty="0">
                <a:solidFill>
                  <a:srgbClr val="68174B"/>
                </a:solidFill>
                <a:latin typeface="Times New Roman"/>
                <a:ea typeface="微软雅黑"/>
                <a:cs typeface="+mn-cs"/>
              </a:rPr>
              <a:t>Wireshark</a:t>
            </a:r>
            <a:r>
              <a:rPr lang="zh-CN" altLang="en-US" sz="4400" b="1" dirty="0">
                <a:solidFill>
                  <a:srgbClr val="68174B"/>
                </a:solidFill>
                <a:latin typeface="Times New Roman"/>
                <a:ea typeface="微软雅黑"/>
                <a:cs typeface="+mn-cs"/>
              </a:rPr>
              <a:t>介绍</a:t>
            </a:r>
            <a:endParaRPr lang="zh-CN" altLang="en-US" dirty="0"/>
          </a:p>
        </p:txBody>
      </p:sp>
      <p:sp>
        <p:nvSpPr>
          <p:cNvPr id="3" name="内容占位符 2">
            <a:extLst>
              <a:ext uri="{FF2B5EF4-FFF2-40B4-BE49-F238E27FC236}">
                <a16:creationId xmlns:a16="http://schemas.microsoft.com/office/drawing/2014/main" id="{69D6EC7A-0D98-782E-2F23-5D8286BC540C}"/>
              </a:ext>
            </a:extLst>
          </p:cNvPr>
          <p:cNvSpPr>
            <a:spLocks noGrp="1"/>
          </p:cNvSpPr>
          <p:nvPr>
            <p:ph idx="1"/>
          </p:nvPr>
        </p:nvSpPr>
        <p:spPr>
          <a:xfrm>
            <a:off x="693234" y="1825625"/>
            <a:ext cx="10515600" cy="5032375"/>
          </a:xfrm>
        </p:spPr>
        <p:txBody>
          <a:bodyPr/>
          <a:lstStyle/>
          <a:p>
            <a:pPr algn="l">
              <a:lnSpc>
                <a:spcPts val="3200"/>
              </a:lnSpc>
              <a:buFont typeface="Wingdings" panose="05000000000000000000" pitchFamily="2" charset="2"/>
              <a:buChar char="Ø"/>
            </a:pPr>
            <a:r>
              <a:rPr lang="en-US" altLang="zh-CN" sz="2200" b="1" dirty="0">
                <a:latin typeface="Times New Roman"/>
                <a:ea typeface="微软雅黑"/>
              </a:rPr>
              <a:t>Wireshark</a:t>
            </a:r>
            <a:r>
              <a:rPr lang="zh-CN" altLang="en-US" sz="2200" b="1" dirty="0">
                <a:latin typeface="Times New Roman"/>
                <a:ea typeface="微软雅黑"/>
              </a:rPr>
              <a:t>功能</a:t>
            </a:r>
            <a:r>
              <a:rPr lang="zh-CN" altLang="en-US" sz="2200" dirty="0">
                <a:latin typeface="Times New Roman"/>
                <a:ea typeface="微软雅黑"/>
              </a:rPr>
              <a:t>：</a:t>
            </a:r>
            <a:r>
              <a:rPr lang="zh-CN" altLang="en-US" sz="2000" dirty="0">
                <a:latin typeface="Times New Roman"/>
                <a:ea typeface="微软雅黑"/>
              </a:rPr>
              <a:t>是非常流行的网络封包分析软件，可以截取各种网络封包，显示网络封包的详细信息。</a:t>
            </a:r>
            <a:endParaRPr lang="en-US" altLang="zh-CN" sz="2000" dirty="0">
              <a:latin typeface="Times New Roman"/>
              <a:ea typeface="微软雅黑"/>
            </a:endParaRPr>
          </a:p>
          <a:p>
            <a:pPr marL="0" indent="0" algn="l">
              <a:lnSpc>
                <a:spcPts val="2000"/>
              </a:lnSpc>
              <a:spcBef>
                <a:spcPts val="600"/>
              </a:spcBef>
              <a:buNone/>
            </a:pPr>
            <a:endParaRPr lang="zh-CN" altLang="en-US" sz="2200" dirty="0">
              <a:latin typeface="Times New Roman"/>
              <a:ea typeface="微软雅黑"/>
            </a:endParaRPr>
          </a:p>
          <a:p>
            <a:pPr algn="l">
              <a:buFont typeface="Wingdings" panose="05000000000000000000" pitchFamily="2" charset="2"/>
              <a:buChar char="Ø"/>
            </a:pPr>
            <a:r>
              <a:rPr lang="en-US" altLang="zh-CN" sz="2200" b="1" dirty="0">
                <a:latin typeface="Times New Roman"/>
                <a:ea typeface="微软雅黑"/>
              </a:rPr>
              <a:t>Wireshark</a:t>
            </a:r>
            <a:r>
              <a:rPr lang="zh-CN" altLang="en-US" sz="2200" b="1" dirty="0">
                <a:latin typeface="Times New Roman"/>
                <a:ea typeface="微软雅黑"/>
              </a:rPr>
              <a:t>用处</a:t>
            </a:r>
            <a:r>
              <a:rPr lang="zh-CN" altLang="en-US" sz="2200" dirty="0">
                <a:latin typeface="Times New Roman"/>
                <a:ea typeface="微软雅黑"/>
              </a:rPr>
              <a:t>：</a:t>
            </a:r>
            <a:r>
              <a:rPr lang="en-US" altLang="zh-CN" sz="2000" dirty="0">
                <a:latin typeface="Times New Roman"/>
                <a:ea typeface="微软雅黑"/>
              </a:rPr>
              <a:t>wireshark</a:t>
            </a:r>
            <a:r>
              <a:rPr lang="zh-CN" altLang="en-US" sz="2000" dirty="0">
                <a:latin typeface="Times New Roman"/>
                <a:ea typeface="微软雅黑"/>
              </a:rPr>
              <a:t>是捕获机器上的某一块网卡的网络包，当你的机器上有多块网卡的时候，你需要选择一个网卡。</a:t>
            </a:r>
            <a:endParaRPr lang="en-US" altLang="zh-CN" sz="2000" dirty="0">
              <a:latin typeface="Times New Roman"/>
              <a:ea typeface="微软雅黑"/>
            </a:endParaRPr>
          </a:p>
          <a:p>
            <a:pPr marL="0" indent="0" algn="l">
              <a:lnSpc>
                <a:spcPts val="2600"/>
              </a:lnSpc>
              <a:spcBef>
                <a:spcPts val="600"/>
              </a:spcBef>
              <a:buNone/>
            </a:pPr>
            <a:endParaRPr lang="zh-CN" altLang="en-US" sz="2000" dirty="0">
              <a:latin typeface="Times New Roman"/>
              <a:ea typeface="微软雅黑"/>
            </a:endParaRPr>
          </a:p>
          <a:p>
            <a:pPr algn="l">
              <a:lnSpc>
                <a:spcPts val="3200"/>
              </a:lnSpc>
              <a:buFont typeface="Wingdings" panose="05000000000000000000" pitchFamily="2" charset="2"/>
              <a:buChar char="Ø"/>
            </a:pPr>
            <a:r>
              <a:rPr lang="zh-CN" altLang="en-US" sz="2000" dirty="0">
                <a:latin typeface="Times New Roman"/>
                <a:ea typeface="微软雅黑"/>
              </a:rPr>
              <a:t>为了安全考虑，</a:t>
            </a:r>
            <a:r>
              <a:rPr lang="en-US" altLang="zh-CN" sz="2000" dirty="0">
                <a:latin typeface="Times New Roman"/>
                <a:ea typeface="微软雅黑"/>
              </a:rPr>
              <a:t>wireshark</a:t>
            </a:r>
            <a:r>
              <a:rPr lang="zh-CN" altLang="en-US" sz="2000" dirty="0">
                <a:latin typeface="Times New Roman"/>
                <a:ea typeface="微软雅黑"/>
              </a:rPr>
              <a:t>只能</a:t>
            </a:r>
            <a:r>
              <a:rPr lang="zh-CN" altLang="en-US" sz="2000" dirty="0">
                <a:solidFill>
                  <a:srgbClr val="FF0000"/>
                </a:solidFill>
                <a:latin typeface="Times New Roman"/>
                <a:ea typeface="微软雅黑"/>
              </a:rPr>
              <a:t>查看封包</a:t>
            </a:r>
            <a:r>
              <a:rPr lang="zh-CN" altLang="en-US" sz="2000" dirty="0">
                <a:latin typeface="Times New Roman"/>
                <a:ea typeface="微软雅黑"/>
              </a:rPr>
              <a:t>，而不能</a:t>
            </a:r>
            <a:r>
              <a:rPr lang="zh-CN" altLang="en-US" sz="2000" dirty="0">
                <a:solidFill>
                  <a:srgbClr val="FF0000"/>
                </a:solidFill>
                <a:latin typeface="Times New Roman"/>
                <a:ea typeface="微软雅黑"/>
              </a:rPr>
              <a:t>修改封包</a:t>
            </a:r>
            <a:r>
              <a:rPr lang="zh-CN" altLang="en-US" sz="2000" dirty="0">
                <a:latin typeface="Times New Roman"/>
                <a:ea typeface="微软雅黑"/>
              </a:rPr>
              <a:t>的内容，或者</a:t>
            </a:r>
            <a:r>
              <a:rPr lang="zh-CN" altLang="en-US" sz="2000" dirty="0">
                <a:solidFill>
                  <a:srgbClr val="FF0000"/>
                </a:solidFill>
                <a:latin typeface="Times New Roman"/>
                <a:ea typeface="微软雅黑"/>
              </a:rPr>
              <a:t>发送封包</a:t>
            </a:r>
            <a:r>
              <a:rPr lang="zh-CN" altLang="en-US" sz="2000" dirty="0">
                <a:latin typeface="Times New Roman"/>
                <a:ea typeface="微软雅黑"/>
              </a:rPr>
              <a:t>。</a:t>
            </a:r>
          </a:p>
          <a:p>
            <a:pPr marL="0" indent="0">
              <a:buNone/>
            </a:pPr>
            <a:endParaRPr lang="zh-CN" altLang="en-US" dirty="0"/>
          </a:p>
        </p:txBody>
      </p:sp>
    </p:spTree>
    <p:extLst>
      <p:ext uri="{BB962C8B-B14F-4D97-AF65-F5344CB8AC3E}">
        <p14:creationId xmlns:p14="http://schemas.microsoft.com/office/powerpoint/2010/main" val="32379736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8281</TotalTime>
  <Words>4679</Words>
  <Application>Microsoft Office PowerPoint</Application>
  <PresentationFormat>宽屏</PresentationFormat>
  <Paragraphs>388</Paragraphs>
  <Slides>56</Slides>
  <Notes>8</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56</vt:i4>
      </vt:variant>
    </vt:vector>
  </HeadingPairs>
  <TitlesOfParts>
    <vt:vector size="70" baseType="lpstr">
      <vt:lpstr>-apple-system</vt:lpstr>
      <vt:lpstr>等线</vt:lpstr>
      <vt:lpstr>等线 Light</vt:lpstr>
      <vt:lpstr>黑体</vt:lpstr>
      <vt:lpstr>宋体</vt:lpstr>
      <vt:lpstr>微软雅黑</vt:lpstr>
      <vt:lpstr>微软雅黑</vt:lpstr>
      <vt:lpstr>Arial</vt:lpstr>
      <vt:lpstr>Calibri</vt:lpstr>
      <vt:lpstr>Impact</vt:lpstr>
      <vt:lpstr>Roboto Light</vt:lpstr>
      <vt:lpstr>Times New Roman</vt:lpstr>
      <vt:lpstr>Wingdings</vt:lpstr>
      <vt:lpstr>Office 主题​​</vt:lpstr>
      <vt:lpstr>PowerPoint 演示文稿</vt:lpstr>
      <vt:lpstr>课程简介</vt:lpstr>
      <vt:lpstr>成绩评定</vt:lpstr>
      <vt:lpstr>提交作业要求</vt:lpstr>
      <vt:lpstr>PowerPoint 演示文稿</vt:lpstr>
      <vt:lpstr>PowerPoint 演示文稿</vt:lpstr>
      <vt:lpstr>PowerPoint 演示文稿</vt:lpstr>
      <vt:lpstr>PowerPoint 演示文稿</vt:lpstr>
      <vt:lpstr>Wireshark介绍</vt:lpstr>
      <vt:lpstr>Wireshark特点</vt:lpstr>
      <vt:lpstr>WireShark 主要分为这几个界面： </vt:lpstr>
      <vt:lpstr>WireShark 的主要界面： </vt:lpstr>
      <vt:lpstr>3. Packet Details Pane(数据包详细信息), 在数据包列表中选择指定数据包，在数据包详细信息中会显示数据包的所有详细信息内容。数据包详细信息面板是最重要的，用来查看协议中的每一个字段。各行信息分别为 </vt:lpstr>
      <vt:lpstr>过滤器有两种： (1)捕获过滤器（CaptureFilters）：捕捉前依据协议的相关信息进行过滤设置。 用来过滤捕获的封包，以免捕获太多的记录。在Capture -&gt; Capture Filters 中设置,用于决定将什么样的信息记录在捕捉结果中，需要在开始捕捉前设置。    1.用于决定将什么样的信息记录在捕捉结果中    2.捕获过滤器在抓包前进行设置，决定抓取怎样的数据    3.捕获过滤器仅支持协议过滤  (2)显示过滤器（DisplayFilters）：对捕捉到的数据包依据协议或包的内容进行过滤。   就是主界面上那个，用来在捕获的记录中找到所需要的记录，在捕捉结果中进行详细查找。他们可以在得到捕捉结果后随意修改。    1.用于在捕获结果中进行详细查找    2.用于过滤抓包数据，方便stream的追踪和排查    3.显示过滤器既支持协议过滤也支持内容过滤   </vt:lpstr>
      <vt:lpstr>Wireshark常用过滤方式</vt:lpstr>
      <vt:lpstr>  显示过滤器的语法格式为：       A.协议过滤语法  </vt:lpstr>
      <vt:lpstr>B.内容过滤语法 </vt:lpstr>
      <vt:lpstr>过滤实例：MAC过滤 IP过滤 </vt:lpstr>
      <vt:lpstr>当打开wireshark会出现网卡列表（如下图）通常可先将网卡连接在要抓包设备的交换机上以捕获数据包， 想要捕获哪个网卡的数据包直接双击就可以了，简单方便（这里使用无线网卡进行演示）。</vt:lpstr>
      <vt:lpstr>开始抓包后，因为网络中的数据量可能十分庞大，在捕获到我们想要的数据包之后，就可以点击左上角的停止捕获按钮让wireshark停止捕获，三个按钮依次为开始、停止、重新捕获。</vt:lpstr>
      <vt:lpstr>PowerPoint 演示文稿</vt:lpstr>
      <vt:lpstr>PowerPoint 演示文稿</vt:lpstr>
      <vt:lpstr>PowerPoint 演示文稿</vt:lpstr>
      <vt:lpstr>接下来展开的是数据链路层的信息，包括以太网帧的封装类型，这里是以太Ⅱ，以及源mac地址和目标mac地址，由于wireshark是一个自带分析功能的抓包工具，它可以帮助标出相关有用的字段，比如图中就标出了mac地址是一个单播地址（mac地址的第8位为单播/组播位，置0为单播，置1为组播），这种功能在抓包的时候非常直观方便，当然也可以在下面的十六进制区自己找到相应的字段进行分析。</vt:lpstr>
      <vt:lpstr>接下来是网络层信息，包括了ip版本（ipv4）、头部长度、DS Field、头部校验和、以及源ip地址、目的ip地址和TTL字段。</vt:lpstr>
      <vt:lpstr>再来是传输层信息，这里比较关注的信息主要有传输层的协议、源目端口、段的大小、序列号等。图中展示的包中可以看出的信息包括，传输层协议为TCP、源端口为80、tcp段长度为53bytes等。</vt:lpstr>
      <vt:lpstr>TCP包的具体内容</vt:lpstr>
      <vt:lpstr>接下来的上层协议有时候有需求也可以打开分析一下，如这里看到http返回了一个200，就可以知道这个包是正常响应的包，关于上层应用的抓包在有些项目中需要做防火墙或者服务器的时候就可能会需要了，幸运的是wireshark对相关的功能也都是支持的。</vt:lpstr>
      <vt:lpstr>什么是以太网中的MAC地址</vt:lpstr>
      <vt:lpstr>以太网帧的数据报格式：</vt:lpstr>
      <vt:lpstr>以太网帧的数据报格式：</vt:lpstr>
      <vt:lpstr>以太网帧的数据报格式：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许 婷</dc:creator>
  <cp:lastModifiedBy>敏依 邵</cp:lastModifiedBy>
  <cp:revision>291</cp:revision>
  <dcterms:created xsi:type="dcterms:W3CDTF">2022-10-24T03:42:32Z</dcterms:created>
  <dcterms:modified xsi:type="dcterms:W3CDTF">2023-10-23T10:11:46Z</dcterms:modified>
</cp:coreProperties>
</file>